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2" r:id="rId5"/>
    <p:sldId id="277" r:id="rId6"/>
    <p:sldId id="289" r:id="rId7"/>
    <p:sldId id="323" r:id="rId8"/>
    <p:sldId id="305" r:id="rId9"/>
    <p:sldId id="327" r:id="rId10"/>
    <p:sldId id="329" r:id="rId11"/>
    <p:sldId id="316" r:id="rId12"/>
    <p:sldId id="332" r:id="rId13"/>
    <p:sldId id="331" r:id="rId14"/>
    <p:sldId id="311" r:id="rId15"/>
    <p:sldId id="291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2ED"/>
    <a:srgbClr val="B5C5DB"/>
    <a:srgbClr val="C2F51A"/>
    <a:srgbClr val="0E53C0"/>
    <a:srgbClr val="0D4FB7"/>
    <a:srgbClr val="FFFEF0"/>
    <a:srgbClr val="E6E6E6"/>
    <a:srgbClr val="6666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E0C63-FD24-42FE-AF9D-082FE0E9EF3F}" v="725" dt="2024-04-09T06:40:38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539" autoAdjust="0"/>
  </p:normalViewPr>
  <p:slideViewPr>
    <p:cSldViewPr snapToGrid="0" showGuides="1">
      <p:cViewPr varScale="1">
        <p:scale>
          <a:sx n="101" d="100"/>
          <a:sy n="101" d="100"/>
        </p:scale>
        <p:origin x="8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1" d="100"/>
          <a:sy n="121" d="100"/>
        </p:scale>
        <p:origin x="40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4FBAD7D-2244-4903-9A9F-5B74DA1A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0E515D-7618-4C9C-86A8-C5BD8D79A7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A7B5-1FD6-4DCD-915F-997093A15CB8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11AA55-7C5B-456B-9A8D-6F0166DC1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DE5089-6849-4B5D-8397-F63C01F90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D4CC3-FB2F-4122-AA0C-8F5D03E413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1934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D5244-CABA-4441-8B04-BA6CCCF5572A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E5C46-221A-4875-8945-0E4B282088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23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 mentioned: impact on financials, operations and environment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E5C46-221A-4875-8945-0E4B2820889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99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E5C46-221A-4875-8945-0E4B2820889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95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MCT </a:t>
            </a:r>
            <a:r>
              <a:rPr lang="en-GB" dirty="0" err="1"/>
              <a:t>erstmal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Planungsgrundlage</a:t>
            </a:r>
            <a:r>
              <a:rPr lang="en-GB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E5C46-221A-4875-8945-0E4B2820889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46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MCT </a:t>
            </a:r>
            <a:r>
              <a:rPr lang="en-GB" dirty="0" err="1"/>
              <a:t>erstmal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Planungsgrundlage</a:t>
            </a:r>
            <a:r>
              <a:rPr lang="en-GB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4E5C46-221A-4875-8945-0E4B2820889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12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1ABF64DF-8133-4208-BE50-15E623CB4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85826 w 12192000"/>
              <a:gd name="connsiteY1" fmla="*/ 0 h 6857999"/>
              <a:gd name="connsiteX2" fmla="*/ 5325706 w 12192000"/>
              <a:gd name="connsiteY2" fmla="*/ 6852237 h 6857999"/>
              <a:gd name="connsiteX3" fmla="*/ 12192000 w 12192000"/>
              <a:gd name="connsiteY3" fmla="*/ 6854824 h 6857999"/>
              <a:gd name="connsiteX4" fmla="*/ 12192000 w 12192000"/>
              <a:gd name="connsiteY4" fmla="*/ 6857999 h 6857999"/>
              <a:gd name="connsiteX5" fmla="*/ 0 w 12192000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85826" y="0"/>
                </a:lnTo>
                <a:lnTo>
                  <a:pt x="5325706" y="6852237"/>
                </a:lnTo>
                <a:lnTo>
                  <a:pt x="12192000" y="6854824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45DD60D-8C51-438E-871F-249D061CF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1699" y="0"/>
            <a:ext cx="8750301" cy="6858000"/>
          </a:xfrm>
          <a:custGeom>
            <a:avLst/>
            <a:gdLst>
              <a:gd name="connsiteX0" fmla="*/ 0 w 8750301"/>
              <a:gd name="connsiteY0" fmla="*/ 0 h 6858000"/>
              <a:gd name="connsiteX1" fmla="*/ 8750301 w 8750301"/>
              <a:gd name="connsiteY1" fmla="*/ 0 h 6858000"/>
              <a:gd name="connsiteX2" fmla="*/ 8750301 w 8750301"/>
              <a:gd name="connsiteY2" fmla="*/ 6858000 h 6858000"/>
              <a:gd name="connsiteX3" fmla="*/ 547989 w 8750301"/>
              <a:gd name="connsiteY3" fmla="*/ 6858000 h 6858000"/>
              <a:gd name="connsiteX4" fmla="*/ 7667753 w 8750301"/>
              <a:gd name="connsiteY4" fmla="*/ 1 h 6858000"/>
              <a:gd name="connsiteX5" fmla="*/ 7076058 w 8750301"/>
              <a:gd name="connsiteY5" fmla="*/ 1 h 6858000"/>
              <a:gd name="connsiteX6" fmla="*/ 0 w 8750301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1" h="6858000">
                <a:moveTo>
                  <a:pt x="0" y="0"/>
                </a:moveTo>
                <a:lnTo>
                  <a:pt x="8750301" y="0"/>
                </a:lnTo>
                <a:lnTo>
                  <a:pt x="8750301" y="6858000"/>
                </a:lnTo>
                <a:lnTo>
                  <a:pt x="547989" y="6858000"/>
                </a:lnTo>
                <a:lnTo>
                  <a:pt x="7667753" y="1"/>
                </a:lnTo>
                <a:lnTo>
                  <a:pt x="7076058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00702D-BFF8-485C-A8D9-557E1820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7" y="858208"/>
            <a:ext cx="7900036" cy="1410859"/>
          </a:xfrm>
        </p:spPr>
        <p:txBody>
          <a:bodyPr anchor="t"/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8419EE-B074-45DA-9928-16387C549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18" y="3439479"/>
            <a:ext cx="4763982" cy="6651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46CB4C3-FF4E-47D5-9123-EF849622D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19897" y="0"/>
            <a:ext cx="6872105" cy="6858000"/>
          </a:xfrm>
          <a:custGeom>
            <a:avLst/>
            <a:gdLst>
              <a:gd name="connsiteX0" fmla="*/ 6865890 w 6872105"/>
              <a:gd name="connsiteY0" fmla="*/ 0 h 6858000"/>
              <a:gd name="connsiteX1" fmla="*/ 6872105 w 6872105"/>
              <a:gd name="connsiteY1" fmla="*/ 0 h 6858000"/>
              <a:gd name="connsiteX2" fmla="*/ 6872105 w 6872105"/>
              <a:gd name="connsiteY2" fmla="*/ 6858000 h 6858000"/>
              <a:gd name="connsiteX3" fmla="*/ 0 w 68721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2105" h="6858000">
                <a:moveTo>
                  <a:pt x="6865890" y="0"/>
                </a:moveTo>
                <a:lnTo>
                  <a:pt x="6872105" y="0"/>
                </a:lnTo>
                <a:lnTo>
                  <a:pt x="68721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9" name="Grafik 18" descr="Logo Deutsche Flugsicherung">
            <a:extLst>
              <a:ext uri="{FF2B5EF4-FFF2-40B4-BE49-F238E27FC236}">
                <a16:creationId xmlns:a16="http://schemas.microsoft.com/office/drawing/2014/main" id="{924EE3FA-9F47-4DD2-9509-AC345793F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4" y="5810936"/>
            <a:ext cx="2333625" cy="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5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32DCBD8-292C-4325-BD78-EBBF515BB9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5609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zit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A4C40EE-B9AD-4BB2-B5D8-1AE4B9B94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81075"/>
            <a:ext cx="11306175" cy="462282"/>
          </a:xfrm>
        </p:spPr>
        <p:txBody>
          <a:bodyPr anchor="b"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27177"/>
            <a:ext cx="11306174" cy="478154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800">
                <a:solidFill>
                  <a:schemeClr val="bg1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InterFAB Research Workshop / 19.04.2024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3522923-6AD3-4E07-9AD8-3ABC80748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94419" y="6415188"/>
            <a:ext cx="2300400" cy="2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7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(Wei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81075"/>
            <a:ext cx="11306175" cy="462282"/>
          </a:xfrm>
        </p:spPr>
        <p:txBody>
          <a:bodyPr anchor="b"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527177"/>
            <a:ext cx="11306174" cy="478154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800">
                <a:solidFill>
                  <a:schemeClr val="accent1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InterFAB Research Workshop / 19.04.2024</a:t>
            </a:r>
          </a:p>
        </p:txBody>
      </p:sp>
    </p:spTree>
    <p:extLst>
      <p:ext uri="{BB962C8B-B14F-4D97-AF65-F5344CB8AC3E}">
        <p14:creationId xmlns:p14="http://schemas.microsoft.com/office/powerpoint/2010/main" val="91358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89560D-B181-486C-9CD7-FDF80472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7276AC-6FE0-44CE-AD87-94DFAAA7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80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AB67EDBA-01EE-44B5-BEC2-A45877AB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84300" y="0"/>
            <a:ext cx="10807700" cy="6858000"/>
          </a:xfrm>
          <a:custGeom>
            <a:avLst/>
            <a:gdLst>
              <a:gd name="connsiteX0" fmla="*/ 0 w 10807700"/>
              <a:gd name="connsiteY0" fmla="*/ 0 h 6858000"/>
              <a:gd name="connsiteX1" fmla="*/ 10807700 w 10807700"/>
              <a:gd name="connsiteY1" fmla="*/ 0 h 6858000"/>
              <a:gd name="connsiteX2" fmla="*/ 10807700 w 10807700"/>
              <a:gd name="connsiteY2" fmla="*/ 6858000 h 6858000"/>
              <a:gd name="connsiteX3" fmla="*/ 0 w 10807700"/>
              <a:gd name="connsiteY3" fmla="*/ 6858000 h 6858000"/>
              <a:gd name="connsiteX4" fmla="*/ 0 w 10807700"/>
              <a:gd name="connsiteY4" fmla="*/ 6854826 h 6858000"/>
              <a:gd name="connsiteX5" fmla="*/ 2071027 w 10807700"/>
              <a:gd name="connsiteY5" fmla="*/ 6854826 h 6858000"/>
              <a:gd name="connsiteX6" fmla="*/ 9187496 w 10807700"/>
              <a:gd name="connsiteY6" fmla="*/ 1 h 6858000"/>
              <a:gd name="connsiteX7" fmla="*/ 0 w 10807700"/>
              <a:gd name="connsiteY7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7700" h="6858000">
                <a:moveTo>
                  <a:pt x="0" y="0"/>
                </a:moveTo>
                <a:lnTo>
                  <a:pt x="10807700" y="0"/>
                </a:lnTo>
                <a:lnTo>
                  <a:pt x="10807700" y="6858000"/>
                </a:lnTo>
                <a:lnTo>
                  <a:pt x="0" y="6858000"/>
                </a:lnTo>
                <a:lnTo>
                  <a:pt x="0" y="6854826"/>
                </a:lnTo>
                <a:lnTo>
                  <a:pt x="2071027" y="6854826"/>
                </a:lnTo>
                <a:lnTo>
                  <a:pt x="9187496" y="1"/>
                </a:lnTo>
                <a:lnTo>
                  <a:pt x="0" y="1"/>
                </a:lnTo>
                <a:close/>
              </a:path>
            </a:pathLst>
          </a:cu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Grafik 8" descr="Wolken">
            <a:extLst>
              <a:ext uri="{FF2B5EF4-FFF2-40B4-BE49-F238E27FC236}">
                <a16:creationId xmlns:a16="http://schemas.microsoft.com/office/drawing/2014/main" id="{CA75880A-E00D-4801-97BC-1A8A3BD908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03" b="46"/>
          <a:stretch>
            <a:fillRect/>
          </a:stretch>
        </p:blipFill>
        <p:spPr>
          <a:xfrm>
            <a:off x="3071" y="2"/>
            <a:ext cx="11106381" cy="6854824"/>
          </a:xfrm>
          <a:custGeom>
            <a:avLst/>
            <a:gdLst>
              <a:gd name="connsiteX0" fmla="*/ 0 w 11106381"/>
              <a:gd name="connsiteY0" fmla="*/ 0 h 6854824"/>
              <a:gd name="connsiteX1" fmla="*/ 11106381 w 11106381"/>
              <a:gd name="connsiteY1" fmla="*/ 0 h 6854824"/>
              <a:gd name="connsiteX2" fmla="*/ 3989913 w 11106381"/>
              <a:gd name="connsiteY2" fmla="*/ 6854824 h 6854824"/>
              <a:gd name="connsiteX3" fmla="*/ 3452257 w 11106381"/>
              <a:gd name="connsiteY3" fmla="*/ 6854824 h 6854824"/>
              <a:gd name="connsiteX4" fmla="*/ 534586 w 11106381"/>
              <a:gd name="connsiteY4" fmla="*/ 6854824 h 6854824"/>
              <a:gd name="connsiteX5" fmla="*/ 0 w 11106381"/>
              <a:gd name="connsiteY5" fmla="*/ 6854824 h 685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06381" h="6854824">
                <a:moveTo>
                  <a:pt x="0" y="0"/>
                </a:moveTo>
                <a:lnTo>
                  <a:pt x="11106381" y="0"/>
                </a:lnTo>
                <a:lnTo>
                  <a:pt x="3989913" y="6854824"/>
                </a:lnTo>
                <a:lnTo>
                  <a:pt x="3452257" y="6854824"/>
                </a:lnTo>
                <a:lnTo>
                  <a:pt x="534586" y="6854824"/>
                </a:lnTo>
                <a:lnTo>
                  <a:pt x="0" y="685482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00702D-BFF8-485C-A8D9-557E1820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7" y="858208"/>
            <a:ext cx="7900036" cy="1410859"/>
          </a:xfrm>
        </p:spPr>
        <p:txBody>
          <a:bodyPr anchor="t"/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8419EE-B074-45DA-9928-16387C549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18" y="3439479"/>
            <a:ext cx="4763982" cy="665161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036DE8-66E5-4D65-A511-434625F49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/>
          <a:stretch>
            <a:fillRect/>
          </a:stretch>
        </p:blipFill>
        <p:spPr>
          <a:xfrm>
            <a:off x="3441699" y="0"/>
            <a:ext cx="8744088" cy="6858000"/>
          </a:xfrm>
          <a:custGeom>
            <a:avLst/>
            <a:gdLst>
              <a:gd name="connsiteX0" fmla="*/ 0 w 8744088"/>
              <a:gd name="connsiteY0" fmla="*/ 0 h 6858000"/>
              <a:gd name="connsiteX1" fmla="*/ 8744088 w 8744088"/>
              <a:gd name="connsiteY1" fmla="*/ 0 h 6858000"/>
              <a:gd name="connsiteX2" fmla="*/ 1878198 w 8744088"/>
              <a:gd name="connsiteY2" fmla="*/ 6858000 h 6858000"/>
              <a:gd name="connsiteX3" fmla="*/ 547989 w 8744088"/>
              <a:gd name="connsiteY3" fmla="*/ 6858000 h 6858000"/>
              <a:gd name="connsiteX4" fmla="*/ 7667753 w 8744088"/>
              <a:gd name="connsiteY4" fmla="*/ 1 h 6858000"/>
              <a:gd name="connsiteX5" fmla="*/ 7076058 w 8744088"/>
              <a:gd name="connsiteY5" fmla="*/ 1 h 6858000"/>
              <a:gd name="connsiteX6" fmla="*/ 0 w 8744088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44088" h="6858000">
                <a:moveTo>
                  <a:pt x="0" y="0"/>
                </a:moveTo>
                <a:lnTo>
                  <a:pt x="8744088" y="0"/>
                </a:lnTo>
                <a:lnTo>
                  <a:pt x="1878198" y="6858000"/>
                </a:lnTo>
                <a:lnTo>
                  <a:pt x="547989" y="6858000"/>
                </a:lnTo>
                <a:lnTo>
                  <a:pt x="7667753" y="1"/>
                </a:lnTo>
                <a:lnTo>
                  <a:pt x="7076058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9" name="Grafik 18" descr="Logo Deutsche Flugsicherung">
            <a:extLst>
              <a:ext uri="{FF2B5EF4-FFF2-40B4-BE49-F238E27FC236}">
                <a16:creationId xmlns:a16="http://schemas.microsoft.com/office/drawing/2014/main" id="{924EE3FA-9F47-4DD2-9509-AC345793F0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74" y="5810936"/>
            <a:ext cx="2333625" cy="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2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F1FF524-E7B0-4BFC-AAA4-A2467D51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85826 w 12192000"/>
              <a:gd name="connsiteY1" fmla="*/ 0 h 6857999"/>
              <a:gd name="connsiteX2" fmla="*/ 5325706 w 12192000"/>
              <a:gd name="connsiteY2" fmla="*/ 6852237 h 6857999"/>
              <a:gd name="connsiteX3" fmla="*/ 12192000 w 12192000"/>
              <a:gd name="connsiteY3" fmla="*/ 6854824 h 6857999"/>
              <a:gd name="connsiteX4" fmla="*/ 12192000 w 12192000"/>
              <a:gd name="connsiteY4" fmla="*/ 6857999 h 6857999"/>
              <a:gd name="connsiteX5" fmla="*/ 0 w 12192000"/>
              <a:gd name="connsiteY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85826" y="0"/>
                </a:lnTo>
                <a:lnTo>
                  <a:pt x="5325706" y="6852237"/>
                </a:lnTo>
                <a:lnTo>
                  <a:pt x="12192000" y="6854824"/>
                </a:lnTo>
                <a:lnTo>
                  <a:pt x="12192000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6C3F710-02C8-4651-AF8A-F2EA6FE9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1699" y="0"/>
            <a:ext cx="8750301" cy="6858000"/>
          </a:xfrm>
          <a:custGeom>
            <a:avLst/>
            <a:gdLst>
              <a:gd name="connsiteX0" fmla="*/ 0 w 8750301"/>
              <a:gd name="connsiteY0" fmla="*/ 0 h 6858000"/>
              <a:gd name="connsiteX1" fmla="*/ 8750301 w 8750301"/>
              <a:gd name="connsiteY1" fmla="*/ 0 h 6858000"/>
              <a:gd name="connsiteX2" fmla="*/ 8750301 w 8750301"/>
              <a:gd name="connsiteY2" fmla="*/ 6858000 h 6858000"/>
              <a:gd name="connsiteX3" fmla="*/ 547989 w 8750301"/>
              <a:gd name="connsiteY3" fmla="*/ 6858000 h 6858000"/>
              <a:gd name="connsiteX4" fmla="*/ 7667753 w 8750301"/>
              <a:gd name="connsiteY4" fmla="*/ 1 h 6858000"/>
              <a:gd name="connsiteX5" fmla="*/ 7076058 w 8750301"/>
              <a:gd name="connsiteY5" fmla="*/ 1 h 6858000"/>
              <a:gd name="connsiteX6" fmla="*/ 0 w 8750301"/>
              <a:gd name="connsiteY6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50301" h="6858000">
                <a:moveTo>
                  <a:pt x="0" y="0"/>
                </a:moveTo>
                <a:lnTo>
                  <a:pt x="8750301" y="0"/>
                </a:lnTo>
                <a:lnTo>
                  <a:pt x="8750301" y="6858000"/>
                </a:lnTo>
                <a:lnTo>
                  <a:pt x="547989" y="6858000"/>
                </a:lnTo>
                <a:lnTo>
                  <a:pt x="7667753" y="1"/>
                </a:lnTo>
                <a:lnTo>
                  <a:pt x="7076058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</p:pic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CF43452-0AFE-4C77-9CEA-3E08C69B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19897" y="0"/>
            <a:ext cx="6872105" cy="6858000"/>
          </a:xfrm>
          <a:custGeom>
            <a:avLst/>
            <a:gdLst>
              <a:gd name="connsiteX0" fmla="*/ 6865890 w 6872105"/>
              <a:gd name="connsiteY0" fmla="*/ 0 h 6858000"/>
              <a:gd name="connsiteX1" fmla="*/ 6872105 w 6872105"/>
              <a:gd name="connsiteY1" fmla="*/ 0 h 6858000"/>
              <a:gd name="connsiteX2" fmla="*/ 6872105 w 6872105"/>
              <a:gd name="connsiteY2" fmla="*/ 6858000 h 6858000"/>
              <a:gd name="connsiteX3" fmla="*/ 0 w 68721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2105" h="6858000">
                <a:moveTo>
                  <a:pt x="6865890" y="0"/>
                </a:moveTo>
                <a:lnTo>
                  <a:pt x="6872105" y="0"/>
                </a:lnTo>
                <a:lnTo>
                  <a:pt x="68721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00702D-BFF8-485C-A8D9-557E18209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17" y="858208"/>
            <a:ext cx="7900036" cy="1410859"/>
          </a:xfrm>
        </p:spPr>
        <p:txBody>
          <a:bodyPr anchor="t"/>
          <a:lstStyle>
            <a:lvl1pPr algn="l">
              <a:lnSpc>
                <a:spcPct val="100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20491DB-C50C-42E0-853B-E5DBF304F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94419" y="6415188"/>
            <a:ext cx="2300400" cy="2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66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466A5319-765D-45B8-8AC7-8E24FD31F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A3C87"/>
              </a:gs>
              <a:gs pos="58000">
                <a:srgbClr val="0F5AD2"/>
              </a:gs>
            </a:gsLst>
            <a:lin ang="18900000" scaled="1"/>
            <a:tileRect/>
          </a:gradFill>
        </p:spPr>
        <p:txBody>
          <a:bodyPr vert="horz" wrap="square" lIns="0" tIns="0" rIns="0" bIns="0" rtlCol="0" anchor="ctr" anchorCtr="0">
            <a:noAutofit/>
          </a:bodyPr>
          <a:lstStyle/>
          <a:p>
            <a:pPr lvl="0" indent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de-DE" sz="14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InterFAB Research Workshop / 19.04.2024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80C5F5-E630-4A31-A7EA-735B71180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383342"/>
            <a:ext cx="11306174" cy="4955864"/>
          </a:xfrm>
        </p:spPr>
        <p:txBody>
          <a:bodyPr/>
          <a:lstStyle>
            <a:lvl1pPr marL="266700" indent="-26670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arenR"/>
              <a:defRPr sz="1800">
                <a:solidFill>
                  <a:schemeClr val="accent2"/>
                </a:solidFill>
              </a:defRPr>
            </a:lvl1pPr>
            <a:lvl2pPr marL="266700" indent="0">
              <a:lnSpc>
                <a:spcPct val="11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449263" indent="-177800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 marL="625475" indent="-179388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 marL="808038" indent="-180975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E00E4F7-510D-4350-841C-190682314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94419" y="6415188"/>
            <a:ext cx="2300400" cy="2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D44D5-357F-4678-95F4-5FD1CEC3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57C402F-D154-41FF-A24E-740D5395D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</p:spTree>
    <p:extLst>
      <p:ext uri="{BB962C8B-B14F-4D97-AF65-F5344CB8AC3E}">
        <p14:creationId xmlns:p14="http://schemas.microsoft.com/office/powerpoint/2010/main" val="137825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D44D5-357F-4678-95F4-5FD1CEC3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408109"/>
            <a:ext cx="5508625" cy="4900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7633C22-88FF-4FED-B674-444BB0CFF6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40464" y="1408109"/>
            <a:ext cx="5508623" cy="4900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57C402F-D154-41FF-A24E-740D5395D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</p:spTree>
    <p:extLst>
      <p:ext uri="{BB962C8B-B14F-4D97-AF65-F5344CB8AC3E}">
        <p14:creationId xmlns:p14="http://schemas.microsoft.com/office/powerpoint/2010/main" val="417349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9B38508-6110-4D2C-81AA-97E143DD62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</p:spTree>
    <p:extLst>
      <p:ext uri="{BB962C8B-B14F-4D97-AF65-F5344CB8AC3E}">
        <p14:creationId xmlns:p14="http://schemas.microsoft.com/office/powerpoint/2010/main" val="236199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(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6D394-53FC-4596-BD08-D43DD294F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45318A0-F90F-467E-AD94-52D72937AC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D44D5-357F-4678-95F4-5FD1CEC3A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408109"/>
            <a:ext cx="5508625" cy="49006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AFF81105-EDDF-45F1-AAD8-9731F2DA9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40463" y="1449388"/>
            <a:ext cx="5508625" cy="48593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757C402F-D154-41FF-A24E-740D5395D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6289677"/>
            <a:ext cx="8792528" cy="16827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7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Quelle, Anmerkung, Fußnote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FF15ED-E889-41D2-B1C9-1DDE8E02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AF4DB1-5376-4246-99DC-E8BE8482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</p:spTree>
    <p:extLst>
      <p:ext uri="{BB962C8B-B14F-4D97-AF65-F5344CB8AC3E}">
        <p14:creationId xmlns:p14="http://schemas.microsoft.com/office/powerpoint/2010/main" val="84703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2DEF8-67B8-453B-9A95-324002B6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E03AAAE6-3D1A-42BA-9AF7-C59C68A506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00"/>
            </a:lvl1pPr>
            <a:lvl2pPr marL="179388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D52DC4C8-BFC9-400E-A2CA-E7EC5DB858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913" y="1449388"/>
            <a:ext cx="11306176" cy="4859337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E9CB03-3C99-4D9C-82CA-179B1131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7E33FA-7374-49E9-91B4-1BA234901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</p:spTree>
    <p:extLst>
      <p:ext uri="{BB962C8B-B14F-4D97-AF65-F5344CB8AC3E}">
        <p14:creationId xmlns:p14="http://schemas.microsoft.com/office/powerpoint/2010/main" val="276848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9C74A2-A0F0-4B25-A0F6-A4489C8A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EA074D-1B57-4402-AE35-CD9AB218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408109"/>
            <a:ext cx="11306175" cy="49006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D7F4C8-8234-44EC-A785-7BAEA609F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5" y="6496051"/>
            <a:ext cx="8489315" cy="20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/>
              <a:t>InterFAB Research Workshop / 19.04.2024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329685-1EBE-42D5-876A-1B69D8E68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2913" y="6496051"/>
            <a:ext cx="252412" cy="2019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27DDBF39-A922-4EC9-85F9-8977E485E50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3C2302-3CD3-434F-943E-ECF6EB85B9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594419" y="6415188"/>
            <a:ext cx="2300400" cy="2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0" r:id="rId5"/>
    <p:sldLayoutId id="2147483656" r:id="rId6"/>
    <p:sldLayoutId id="2147483654" r:id="rId7"/>
    <p:sldLayoutId id="2147483662" r:id="rId8"/>
    <p:sldLayoutId id="2147483661" r:id="rId9"/>
    <p:sldLayoutId id="2147483660" r:id="rId10"/>
    <p:sldLayoutId id="2147483663" r:id="rId11"/>
    <p:sldLayoutId id="2147483664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7800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9388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lnSpc>
          <a:spcPct val="105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749" userDrawn="1">
          <p15:clr>
            <a:srgbClr val="F26B43"/>
          </p15:clr>
        </p15:guide>
        <p15:guide id="3" pos="3931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pos="279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orient="horz" pos="278" userDrawn="1">
          <p15:clr>
            <a:srgbClr val="F26B43"/>
          </p15:clr>
        </p15:guide>
        <p15:guide id="8" orient="horz" pos="4164" userDrawn="1">
          <p15:clr>
            <a:srgbClr val="F26B43"/>
          </p15:clr>
        </p15:guide>
        <p15:guide id="9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084428B-E6D3-6A54-E1BF-2F5B8C53254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2313" y="858838"/>
            <a:ext cx="7899400" cy="1409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Inefficiencies due to heterogeneous ATC charges</a:t>
            </a:r>
            <a:endParaRPr lang="de-DE" dirty="0"/>
          </a:p>
        </p:txBody>
      </p:sp>
      <p:pic>
        <p:nvPicPr>
          <p:cNvPr id="6" name="Picture 2" descr="Einrichtungen – dronetourmedia">
            <a:extLst>
              <a:ext uri="{FF2B5EF4-FFF2-40B4-BE49-F238E27FC236}">
                <a16:creationId xmlns:a16="http://schemas.microsoft.com/office/drawing/2014/main" id="{F3D06316-C0EB-AD78-FE6A-AC5D9E03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3" y="5536043"/>
            <a:ext cx="2050473" cy="11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tertitel 8">
            <a:extLst>
              <a:ext uri="{FF2B5EF4-FFF2-40B4-BE49-F238E27FC236}">
                <a16:creationId xmlns:a16="http://schemas.microsoft.com/office/drawing/2014/main" id="{A37DE7FA-413D-BF80-B565-F69214C085A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7671" y="4319678"/>
            <a:ext cx="1923604" cy="6651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b="1" dirty="0"/>
              <a:t>Gavin Brüggenkamp</a:t>
            </a:r>
          </a:p>
          <a:p>
            <a:pPr>
              <a:lnSpc>
                <a:spcPct val="100000"/>
              </a:lnSpc>
            </a:pPr>
            <a:r>
              <a:rPr lang="de-DE" sz="1200" dirty="0"/>
              <a:t>Junior Expert for Performance Management</a:t>
            </a:r>
          </a:p>
          <a:p>
            <a:endParaRPr lang="de-DE" b="1" dirty="0"/>
          </a:p>
          <a:p>
            <a:endParaRPr lang="de-DE" b="1" dirty="0"/>
          </a:p>
          <a:p>
            <a:endParaRPr lang="de-DE" b="1" dirty="0"/>
          </a:p>
        </p:txBody>
      </p:sp>
      <p:pic>
        <p:nvPicPr>
          <p:cNvPr id="10" name="Grafik 9" descr="Ein Bild, das Kleidung, Menschliches Gesicht, Person, Mobiliar enthält.&#10;&#10;Automatisch generierte Beschreibung">
            <a:extLst>
              <a:ext uri="{FF2B5EF4-FFF2-40B4-BE49-F238E27FC236}">
                <a16:creationId xmlns:a16="http://schemas.microsoft.com/office/drawing/2014/main" id="{127A650C-B04C-488C-D17B-94383DC35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0" t="910" r="20414" b="38905"/>
          <a:stretch/>
        </p:blipFill>
        <p:spPr>
          <a:xfrm>
            <a:off x="791980" y="2880781"/>
            <a:ext cx="1355353" cy="1350000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028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88F55-F450-64C2-5210-D693D4AAB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Gerade Verbindung mit Pfeil 104">
            <a:extLst>
              <a:ext uri="{FF2B5EF4-FFF2-40B4-BE49-F238E27FC236}">
                <a16:creationId xmlns:a16="http://schemas.microsoft.com/office/drawing/2014/main" id="{7992E2A3-A7C4-72A8-AD09-86C727DAB349}"/>
              </a:ext>
            </a:extLst>
          </p:cNvPr>
          <p:cNvCxnSpPr>
            <a:cxnSpLocks/>
          </p:cNvCxnSpPr>
          <p:nvPr/>
        </p:nvCxnSpPr>
        <p:spPr>
          <a:xfrm>
            <a:off x="2659931" y="4725379"/>
            <a:ext cx="59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6A9684F0-8B87-7821-91FB-3DC95AD5ADAB}"/>
              </a:ext>
            </a:extLst>
          </p:cNvPr>
          <p:cNvCxnSpPr>
            <a:cxnSpLocks/>
          </p:cNvCxnSpPr>
          <p:nvPr/>
        </p:nvCxnSpPr>
        <p:spPr>
          <a:xfrm>
            <a:off x="2659930" y="3894524"/>
            <a:ext cx="59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8D544E82-E53F-0F1A-6A3E-52CCBEBBD7C8}"/>
              </a:ext>
            </a:extLst>
          </p:cNvPr>
          <p:cNvCxnSpPr>
            <a:cxnSpLocks/>
          </p:cNvCxnSpPr>
          <p:nvPr/>
        </p:nvCxnSpPr>
        <p:spPr>
          <a:xfrm>
            <a:off x="2659930" y="5551874"/>
            <a:ext cx="59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mit Pfeil 103">
            <a:extLst>
              <a:ext uri="{FF2B5EF4-FFF2-40B4-BE49-F238E27FC236}">
                <a16:creationId xmlns:a16="http://schemas.microsoft.com/office/drawing/2014/main" id="{9E48B087-195D-DBCB-2AAA-DE06A932F588}"/>
              </a:ext>
            </a:extLst>
          </p:cNvPr>
          <p:cNvCxnSpPr>
            <a:cxnSpLocks/>
          </p:cNvCxnSpPr>
          <p:nvPr/>
        </p:nvCxnSpPr>
        <p:spPr>
          <a:xfrm>
            <a:off x="2671732" y="3067201"/>
            <a:ext cx="59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26944D8B-924F-BAFA-CF21-EC00891F651B}"/>
              </a:ext>
            </a:extLst>
          </p:cNvPr>
          <p:cNvCxnSpPr>
            <a:cxnSpLocks/>
          </p:cNvCxnSpPr>
          <p:nvPr/>
        </p:nvCxnSpPr>
        <p:spPr>
          <a:xfrm>
            <a:off x="2659931" y="2242606"/>
            <a:ext cx="590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3CD01C4-224E-C078-8D56-9639EF1B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4"/>
            </a:pPr>
            <a:r>
              <a:rPr lang="de-DE" dirty="0"/>
              <a:t>Qualitative </a:t>
            </a:r>
            <a:r>
              <a:rPr lang="de-DE" dirty="0" err="1"/>
              <a:t>validation</a:t>
            </a:r>
            <a:r>
              <a:rPr lang="de-DE" dirty="0"/>
              <a:t> and </a:t>
            </a:r>
            <a:r>
              <a:rPr lang="de-DE" dirty="0" err="1"/>
              <a:t>interpretation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B104C0-421A-E63E-F912-1422DC6E3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Similarities and contradictions in findings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823A23-9B67-2D78-1E3E-94069B87D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52AAE1-F2F7-DA12-A58B-D8F4BD874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10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C3CDBCE-0402-3065-4134-BA83216C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4340D3E-2DFA-BE0A-C9B7-89940295E130}"/>
              </a:ext>
            </a:extLst>
          </p:cNvPr>
          <p:cNvSpPr/>
          <p:nvPr/>
        </p:nvSpPr>
        <p:spPr>
          <a:xfrm>
            <a:off x="442912" y="1405724"/>
            <a:ext cx="2230618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100" b="1" dirty="0"/>
              <a:t>Simulation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34D086A-A034-0716-A1F1-AE27B3A15766}"/>
              </a:ext>
            </a:extLst>
          </p:cNvPr>
          <p:cNvSpPr/>
          <p:nvPr/>
        </p:nvSpPr>
        <p:spPr>
          <a:xfrm>
            <a:off x="441114" y="2720352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en-US" sz="1100" dirty="0">
                <a:solidFill>
                  <a:srgbClr val="666666"/>
                </a:solidFill>
              </a:rPr>
              <a:t>Demand decreases with an increase in the UR</a:t>
            </a:r>
            <a:endParaRPr lang="de-DE" sz="1100" dirty="0">
              <a:solidFill>
                <a:srgbClr val="666666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10D10B2-CD0D-B0F1-9F32-63DBB90210AA}"/>
              </a:ext>
            </a:extLst>
          </p:cNvPr>
          <p:cNvSpPr/>
          <p:nvPr/>
        </p:nvSpPr>
        <p:spPr>
          <a:xfrm>
            <a:off x="429313" y="3546999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100" dirty="0">
                <a:solidFill>
                  <a:srgbClr val="666666"/>
                </a:solidFill>
              </a:rPr>
              <a:t>Airlines </a:t>
            </a:r>
            <a:r>
              <a:rPr lang="de-DE" sz="1100" dirty="0" err="1">
                <a:solidFill>
                  <a:srgbClr val="666666"/>
                </a:solidFill>
              </a:rPr>
              <a:t>always</a:t>
            </a:r>
            <a:r>
              <a:rPr lang="de-DE" sz="1100" dirty="0">
                <a:solidFill>
                  <a:srgbClr val="666666"/>
                </a:solidFill>
              </a:rPr>
              <a:t> </a:t>
            </a:r>
            <a:r>
              <a:rPr lang="de-DE" sz="1100" dirty="0" err="1">
                <a:solidFill>
                  <a:srgbClr val="666666"/>
                </a:solidFill>
              </a:rPr>
              <a:t>use</a:t>
            </a:r>
            <a:r>
              <a:rPr lang="de-DE" sz="1100" dirty="0">
                <a:solidFill>
                  <a:srgbClr val="666666"/>
                </a:solidFill>
              </a:rPr>
              <a:t> </a:t>
            </a:r>
            <a:r>
              <a:rPr lang="de-DE" sz="1100" dirty="0" err="1">
                <a:solidFill>
                  <a:srgbClr val="666666"/>
                </a:solidFill>
              </a:rPr>
              <a:t>the</a:t>
            </a:r>
            <a:r>
              <a:rPr lang="de-DE" sz="1100" dirty="0">
                <a:solidFill>
                  <a:srgbClr val="666666"/>
                </a:solidFill>
              </a:rPr>
              <a:t> MCT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A5556D8-2037-967D-1E9B-9C114EA555EE}"/>
              </a:ext>
            </a:extLst>
          </p:cNvPr>
          <p:cNvSpPr/>
          <p:nvPr/>
        </p:nvSpPr>
        <p:spPr>
          <a:xfrm>
            <a:off x="429313" y="4373586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en-US" sz="1100" dirty="0">
                <a:solidFill>
                  <a:srgbClr val="666666"/>
                </a:solidFill>
              </a:rPr>
              <a:t>Demand elasticity is higher when fuel costs are low</a:t>
            </a:r>
            <a:endParaRPr lang="de-DE" sz="1100" dirty="0">
              <a:solidFill>
                <a:srgbClr val="666666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F5BCCC7-E731-F41B-7474-C0FCD13AD8DA}"/>
              </a:ext>
            </a:extLst>
          </p:cNvPr>
          <p:cNvSpPr/>
          <p:nvPr/>
        </p:nvSpPr>
        <p:spPr>
          <a:xfrm>
            <a:off x="429313" y="1886206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en-US" sz="1100" dirty="0">
                <a:solidFill>
                  <a:srgbClr val="666666"/>
                </a:solidFill>
              </a:rPr>
              <a:t>ATC charges are considered in flight planning</a:t>
            </a:r>
            <a:endParaRPr lang="de-DE" sz="1100" dirty="0">
              <a:solidFill>
                <a:srgbClr val="666666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1C9BD773-252F-CBB8-9700-76A1B4EA8BDD}"/>
              </a:ext>
            </a:extLst>
          </p:cNvPr>
          <p:cNvSpPr/>
          <p:nvPr/>
        </p:nvSpPr>
        <p:spPr>
          <a:xfrm>
            <a:off x="8971732" y="1405318"/>
            <a:ext cx="2230618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100" b="1" dirty="0" err="1"/>
              <a:t>Implications</a:t>
            </a:r>
            <a:r>
              <a:rPr lang="de-DE" sz="1100" b="1" dirty="0"/>
              <a:t> </a:t>
            </a:r>
            <a:r>
              <a:rPr lang="de-DE" sz="1100" b="1" dirty="0" err="1"/>
              <a:t>for</a:t>
            </a:r>
            <a:r>
              <a:rPr lang="de-DE" sz="1100" b="1" dirty="0"/>
              <a:t> </a:t>
            </a:r>
            <a:r>
              <a:rPr lang="de-DE" sz="1100" b="1" dirty="0" err="1"/>
              <a:t>the</a:t>
            </a:r>
            <a:r>
              <a:rPr lang="de-DE" sz="1100" b="1" dirty="0"/>
              <a:t> </a:t>
            </a:r>
            <a:r>
              <a:rPr lang="de-DE" sz="1100" b="1" dirty="0" err="1"/>
              <a:t>result</a:t>
            </a:r>
            <a:endParaRPr lang="de-DE" sz="1100" b="1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AEA2ADB-7AE6-E360-4C51-40A542681BCA}"/>
              </a:ext>
            </a:extLst>
          </p:cNvPr>
          <p:cNvSpPr/>
          <p:nvPr/>
        </p:nvSpPr>
        <p:spPr>
          <a:xfrm>
            <a:off x="8971732" y="2708594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100" dirty="0">
              <a:solidFill>
                <a:srgbClr val="666666"/>
              </a:solidFill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444A1C0B-F7F0-BDBA-3432-58AA6B8D8D2A}"/>
              </a:ext>
            </a:extLst>
          </p:cNvPr>
          <p:cNvSpPr/>
          <p:nvPr/>
        </p:nvSpPr>
        <p:spPr>
          <a:xfrm>
            <a:off x="8971732" y="3538523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en-US" sz="1100" b="1" dirty="0">
                <a:solidFill>
                  <a:srgbClr val="666666"/>
                </a:solidFill>
              </a:rPr>
              <a:t>The factor ATC charge is overweighted in the simulation results</a:t>
            </a:r>
            <a:endParaRPr lang="de-DE" sz="1100" b="1" dirty="0">
              <a:solidFill>
                <a:srgbClr val="666666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14D6D594-4245-BF85-0372-0A72046CE92C}"/>
              </a:ext>
            </a:extLst>
          </p:cNvPr>
          <p:cNvSpPr/>
          <p:nvPr/>
        </p:nvSpPr>
        <p:spPr>
          <a:xfrm>
            <a:off x="8971732" y="4371382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100" dirty="0">
              <a:solidFill>
                <a:srgbClr val="666666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6BDCAAF7-8A5F-D40B-85B6-D03D7E630BCE}"/>
              </a:ext>
            </a:extLst>
          </p:cNvPr>
          <p:cNvSpPr/>
          <p:nvPr/>
        </p:nvSpPr>
        <p:spPr>
          <a:xfrm>
            <a:off x="8971732" y="1884217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100" dirty="0">
              <a:solidFill>
                <a:srgbClr val="666666"/>
              </a:solidFill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F3D04C90-8D2A-BE64-2E14-C77D465FB5ED}"/>
              </a:ext>
            </a:extLst>
          </p:cNvPr>
          <p:cNvSpPr/>
          <p:nvPr/>
        </p:nvSpPr>
        <p:spPr>
          <a:xfrm>
            <a:off x="429313" y="5200173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en-US" sz="1100" dirty="0">
                <a:solidFill>
                  <a:srgbClr val="666666"/>
                </a:solidFill>
              </a:rPr>
              <a:t>Flights are operated, regardless of economic viability</a:t>
            </a:r>
            <a:endParaRPr lang="de-DE" sz="1100" dirty="0">
              <a:solidFill>
                <a:srgbClr val="666666"/>
              </a:solidFill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70747DC9-BF4F-2D74-2B4D-8F57451F3DF4}"/>
              </a:ext>
            </a:extLst>
          </p:cNvPr>
          <p:cNvSpPr/>
          <p:nvPr/>
        </p:nvSpPr>
        <p:spPr>
          <a:xfrm>
            <a:off x="8971732" y="5200151"/>
            <a:ext cx="2230618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en-US" sz="1100" b="1" dirty="0">
                <a:solidFill>
                  <a:srgbClr val="666666"/>
                </a:solidFill>
              </a:rPr>
              <a:t>Stronger decline in demand at high URs (medium-term)</a:t>
            </a:r>
            <a:endParaRPr lang="de-DE" sz="1100" b="1" dirty="0">
              <a:solidFill>
                <a:srgbClr val="666666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A352A99-3F07-168A-B369-30522F28FBAB}"/>
              </a:ext>
            </a:extLst>
          </p:cNvPr>
          <p:cNvSpPr/>
          <p:nvPr/>
        </p:nvSpPr>
        <p:spPr>
          <a:xfrm>
            <a:off x="3220268" y="1405723"/>
            <a:ext cx="2230618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100" b="1" dirty="0"/>
              <a:t>State </a:t>
            </a:r>
            <a:r>
              <a:rPr lang="de-DE" sz="1100" b="1" dirty="0" err="1"/>
              <a:t>of</a:t>
            </a:r>
            <a:r>
              <a:rPr lang="de-DE" sz="1100" b="1" dirty="0"/>
              <a:t> </a:t>
            </a:r>
            <a:r>
              <a:rPr lang="de-DE" sz="1100" b="1" dirty="0" err="1"/>
              <a:t>study</a:t>
            </a:r>
            <a:endParaRPr lang="de-DE" sz="1100" b="1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0C9F9A56-72D5-EB11-09E0-044BE716439D}"/>
              </a:ext>
            </a:extLst>
          </p:cNvPr>
          <p:cNvSpPr/>
          <p:nvPr/>
        </p:nvSpPr>
        <p:spPr>
          <a:xfrm>
            <a:off x="5915578" y="1405318"/>
            <a:ext cx="2230618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r>
              <a:rPr lang="de-DE" sz="1100" b="1" dirty="0" err="1"/>
              <a:t>Experts</a:t>
            </a:r>
            <a:endParaRPr lang="de-DE" sz="1100" b="1" dirty="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D54E672B-41AB-45A8-99C4-4AB261306853}"/>
              </a:ext>
            </a:extLst>
          </p:cNvPr>
          <p:cNvSpPr/>
          <p:nvPr/>
        </p:nvSpPr>
        <p:spPr>
          <a:xfrm>
            <a:off x="4071600" y="1982445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 dirty="0"/>
          </a:p>
        </p:txBody>
      </p:sp>
      <p:pic>
        <p:nvPicPr>
          <p:cNvPr id="80" name="Grafik 79" descr="Häkchen mit einfarbiger Füllung">
            <a:extLst>
              <a:ext uri="{FF2B5EF4-FFF2-40B4-BE49-F238E27FC236}">
                <a16:creationId xmlns:a16="http://schemas.microsoft.com/office/drawing/2014/main" id="{AF11FB5F-14C4-A5E4-EED5-8214097E3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1019" y="2071863"/>
            <a:ext cx="369069" cy="369069"/>
          </a:xfrm>
          <a:prstGeom prst="rect">
            <a:avLst/>
          </a:prstGeom>
        </p:spPr>
      </p:pic>
      <p:sp>
        <p:nvSpPr>
          <p:cNvPr id="84" name="Ellipse 83">
            <a:extLst>
              <a:ext uri="{FF2B5EF4-FFF2-40B4-BE49-F238E27FC236}">
                <a16:creationId xmlns:a16="http://schemas.microsoft.com/office/drawing/2014/main" id="{79EE92D1-DA19-0CC2-F33F-D8DFA1D7E11F}"/>
              </a:ext>
            </a:extLst>
          </p:cNvPr>
          <p:cNvSpPr/>
          <p:nvPr/>
        </p:nvSpPr>
        <p:spPr>
          <a:xfrm>
            <a:off x="4071957" y="2811119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pic>
        <p:nvPicPr>
          <p:cNvPr id="85" name="Grafik 84" descr="Häkchen mit einfarbiger Füllung">
            <a:extLst>
              <a:ext uri="{FF2B5EF4-FFF2-40B4-BE49-F238E27FC236}">
                <a16:creationId xmlns:a16="http://schemas.microsoft.com/office/drawing/2014/main" id="{9641A16D-C36D-3C5C-6399-89111E7B2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4907" y="2900365"/>
            <a:ext cx="369069" cy="369069"/>
          </a:xfrm>
          <a:prstGeom prst="rect">
            <a:avLst/>
          </a:prstGeom>
        </p:spPr>
      </p:pic>
      <p:sp>
        <p:nvSpPr>
          <p:cNvPr id="86" name="Ellipse 85">
            <a:extLst>
              <a:ext uri="{FF2B5EF4-FFF2-40B4-BE49-F238E27FC236}">
                <a16:creationId xmlns:a16="http://schemas.microsoft.com/office/drawing/2014/main" id="{88660DF1-4D61-B54A-FFC7-3FA6CD246838}"/>
              </a:ext>
            </a:extLst>
          </p:cNvPr>
          <p:cNvSpPr/>
          <p:nvPr/>
        </p:nvSpPr>
        <p:spPr>
          <a:xfrm>
            <a:off x="6815157" y="2811119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 dirty="0"/>
          </a:p>
        </p:txBody>
      </p:sp>
      <p:pic>
        <p:nvPicPr>
          <p:cNvPr id="87" name="Grafik 86" descr="Häkchen mit einfarbiger Füllung">
            <a:extLst>
              <a:ext uri="{FF2B5EF4-FFF2-40B4-BE49-F238E27FC236}">
                <a16:creationId xmlns:a16="http://schemas.microsoft.com/office/drawing/2014/main" id="{7E5B94FA-5DEB-8A98-CAED-214211442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107" y="2900365"/>
            <a:ext cx="369069" cy="369069"/>
          </a:xfrm>
          <a:prstGeom prst="rect">
            <a:avLst/>
          </a:prstGeom>
        </p:spPr>
      </p:pic>
      <p:sp>
        <p:nvSpPr>
          <p:cNvPr id="88" name="Ellipse 87">
            <a:extLst>
              <a:ext uri="{FF2B5EF4-FFF2-40B4-BE49-F238E27FC236}">
                <a16:creationId xmlns:a16="http://schemas.microsoft.com/office/drawing/2014/main" id="{A5AF8B14-E06D-7FAC-A82F-B3B17F118EF5}"/>
              </a:ext>
            </a:extLst>
          </p:cNvPr>
          <p:cNvSpPr/>
          <p:nvPr/>
        </p:nvSpPr>
        <p:spPr>
          <a:xfrm>
            <a:off x="4071957" y="3638399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sp>
        <p:nvSpPr>
          <p:cNvPr id="91" name="Ellipse 90">
            <a:extLst>
              <a:ext uri="{FF2B5EF4-FFF2-40B4-BE49-F238E27FC236}">
                <a16:creationId xmlns:a16="http://schemas.microsoft.com/office/drawing/2014/main" id="{F2E58EA0-90C4-21D5-DC02-5CA7742F0C3B}"/>
              </a:ext>
            </a:extLst>
          </p:cNvPr>
          <p:cNvSpPr/>
          <p:nvPr/>
        </p:nvSpPr>
        <p:spPr>
          <a:xfrm>
            <a:off x="6815157" y="3635803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sp>
        <p:nvSpPr>
          <p:cNvPr id="93" name="Ellipse 92">
            <a:extLst>
              <a:ext uri="{FF2B5EF4-FFF2-40B4-BE49-F238E27FC236}">
                <a16:creationId xmlns:a16="http://schemas.microsoft.com/office/drawing/2014/main" id="{9F9D0128-C098-AB8F-D014-9A122BE56149}"/>
              </a:ext>
            </a:extLst>
          </p:cNvPr>
          <p:cNvSpPr/>
          <p:nvPr/>
        </p:nvSpPr>
        <p:spPr>
          <a:xfrm>
            <a:off x="4071957" y="4463917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pic>
        <p:nvPicPr>
          <p:cNvPr id="94" name="Grafik 93" descr="Häkchen mit einfarbiger Füllung">
            <a:extLst>
              <a:ext uri="{FF2B5EF4-FFF2-40B4-BE49-F238E27FC236}">
                <a16:creationId xmlns:a16="http://schemas.microsoft.com/office/drawing/2014/main" id="{7FB7EE78-C602-1B90-8B0A-13E237DE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54907" y="4543638"/>
            <a:ext cx="369069" cy="369069"/>
          </a:xfrm>
          <a:prstGeom prst="rect">
            <a:avLst/>
          </a:prstGeom>
        </p:spPr>
      </p:pic>
      <p:sp>
        <p:nvSpPr>
          <p:cNvPr id="95" name="Ellipse 94">
            <a:extLst>
              <a:ext uri="{FF2B5EF4-FFF2-40B4-BE49-F238E27FC236}">
                <a16:creationId xmlns:a16="http://schemas.microsoft.com/office/drawing/2014/main" id="{D3359331-8CD0-C09A-8A0A-1368B2A9CAEB}"/>
              </a:ext>
            </a:extLst>
          </p:cNvPr>
          <p:cNvSpPr/>
          <p:nvPr/>
        </p:nvSpPr>
        <p:spPr>
          <a:xfrm>
            <a:off x="6815157" y="4472461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pic>
        <p:nvPicPr>
          <p:cNvPr id="96" name="Grafik 95" descr="Häkchen mit einfarbiger Füllung">
            <a:extLst>
              <a:ext uri="{FF2B5EF4-FFF2-40B4-BE49-F238E27FC236}">
                <a16:creationId xmlns:a16="http://schemas.microsoft.com/office/drawing/2014/main" id="{5CCDD3F5-06BF-29A1-EDB4-80576A9A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8107" y="4552182"/>
            <a:ext cx="369069" cy="369069"/>
          </a:xfrm>
          <a:prstGeom prst="rect">
            <a:avLst/>
          </a:prstGeom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6442D0C2-15C9-425F-CEFB-D246D59D5F6E}"/>
              </a:ext>
            </a:extLst>
          </p:cNvPr>
          <p:cNvSpPr/>
          <p:nvPr/>
        </p:nvSpPr>
        <p:spPr>
          <a:xfrm>
            <a:off x="4071957" y="5304304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 dirty="0"/>
          </a:p>
        </p:txBody>
      </p:sp>
      <p:pic>
        <p:nvPicPr>
          <p:cNvPr id="98" name="Grafik 97" descr="Blitz mit einfarbiger Füllung">
            <a:extLst>
              <a:ext uri="{FF2B5EF4-FFF2-40B4-BE49-F238E27FC236}">
                <a16:creationId xmlns:a16="http://schemas.microsoft.com/office/drawing/2014/main" id="{26D30DCB-FAC1-145A-1AAA-9A5F75AFC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8640" y="5368138"/>
            <a:ext cx="293828" cy="410213"/>
          </a:xfrm>
          <a:prstGeom prst="rect">
            <a:avLst/>
          </a:prstGeom>
        </p:spPr>
      </p:pic>
      <p:sp>
        <p:nvSpPr>
          <p:cNvPr id="99" name="Ellipse 98">
            <a:extLst>
              <a:ext uri="{FF2B5EF4-FFF2-40B4-BE49-F238E27FC236}">
                <a16:creationId xmlns:a16="http://schemas.microsoft.com/office/drawing/2014/main" id="{5DFADE58-48E7-DB38-4A88-AE2B5CAA3928}"/>
              </a:ext>
            </a:extLst>
          </p:cNvPr>
          <p:cNvSpPr/>
          <p:nvPr/>
        </p:nvSpPr>
        <p:spPr>
          <a:xfrm>
            <a:off x="6815157" y="5301619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50270F84-5633-C5F9-BA35-69C19FFA8447}"/>
              </a:ext>
            </a:extLst>
          </p:cNvPr>
          <p:cNvSpPr/>
          <p:nvPr/>
        </p:nvSpPr>
        <p:spPr>
          <a:xfrm>
            <a:off x="6814800" y="1982445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pic>
        <p:nvPicPr>
          <p:cNvPr id="83" name="Grafik 82" descr="Häkchen mit einfarbiger Füllung">
            <a:extLst>
              <a:ext uri="{FF2B5EF4-FFF2-40B4-BE49-F238E27FC236}">
                <a16:creationId xmlns:a16="http://schemas.microsoft.com/office/drawing/2014/main" id="{00D6F73B-4986-A72A-3E5B-1CF2DEB61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4219" y="2070891"/>
            <a:ext cx="369069" cy="369069"/>
          </a:xfrm>
          <a:prstGeom prst="rect">
            <a:avLst/>
          </a:prstGeom>
        </p:spPr>
      </p:pic>
      <p:sp>
        <p:nvSpPr>
          <p:cNvPr id="127" name="Ellipse 126">
            <a:extLst>
              <a:ext uri="{FF2B5EF4-FFF2-40B4-BE49-F238E27FC236}">
                <a16:creationId xmlns:a16="http://schemas.microsoft.com/office/drawing/2014/main" id="{82A1D855-4351-36B4-23AB-1E7963547E55}"/>
              </a:ext>
            </a:extLst>
          </p:cNvPr>
          <p:cNvSpPr/>
          <p:nvPr/>
        </p:nvSpPr>
        <p:spPr>
          <a:xfrm>
            <a:off x="9804288" y="1982445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pic>
        <p:nvPicPr>
          <p:cNvPr id="129" name="Grafik 128" descr="Häkchen mit einfarbiger Füllung">
            <a:extLst>
              <a:ext uri="{FF2B5EF4-FFF2-40B4-BE49-F238E27FC236}">
                <a16:creationId xmlns:a16="http://schemas.microsoft.com/office/drawing/2014/main" id="{C31A5B83-3C18-53EB-E3A5-1DC472534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3373" y="2070890"/>
            <a:ext cx="369069" cy="369069"/>
          </a:xfrm>
          <a:prstGeom prst="rect">
            <a:avLst/>
          </a:prstGeom>
        </p:spPr>
      </p:pic>
      <p:sp>
        <p:nvSpPr>
          <p:cNvPr id="130" name="Ellipse 129">
            <a:extLst>
              <a:ext uri="{FF2B5EF4-FFF2-40B4-BE49-F238E27FC236}">
                <a16:creationId xmlns:a16="http://schemas.microsoft.com/office/drawing/2014/main" id="{7AA5E631-2959-5FCC-2278-F81D597FE000}"/>
              </a:ext>
            </a:extLst>
          </p:cNvPr>
          <p:cNvSpPr/>
          <p:nvPr/>
        </p:nvSpPr>
        <p:spPr>
          <a:xfrm>
            <a:off x="9804289" y="2806398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pic>
        <p:nvPicPr>
          <p:cNvPr id="131" name="Grafik 130" descr="Häkchen mit einfarbiger Füllung">
            <a:extLst>
              <a:ext uri="{FF2B5EF4-FFF2-40B4-BE49-F238E27FC236}">
                <a16:creationId xmlns:a16="http://schemas.microsoft.com/office/drawing/2014/main" id="{BA16C107-200F-40DD-37C8-3F55F4B11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3438" y="2895817"/>
            <a:ext cx="369069" cy="369069"/>
          </a:xfrm>
          <a:prstGeom prst="rect">
            <a:avLst/>
          </a:prstGeom>
        </p:spPr>
      </p:pic>
      <p:sp>
        <p:nvSpPr>
          <p:cNvPr id="132" name="Ellipse 131">
            <a:extLst>
              <a:ext uri="{FF2B5EF4-FFF2-40B4-BE49-F238E27FC236}">
                <a16:creationId xmlns:a16="http://schemas.microsoft.com/office/drawing/2014/main" id="{1A8618BF-D9D5-5C37-DD59-92297A951349}"/>
              </a:ext>
            </a:extLst>
          </p:cNvPr>
          <p:cNvSpPr/>
          <p:nvPr/>
        </p:nvSpPr>
        <p:spPr>
          <a:xfrm>
            <a:off x="9804290" y="4463917"/>
            <a:ext cx="527241" cy="521606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 dirty="0"/>
          </a:p>
        </p:txBody>
      </p:sp>
      <p:pic>
        <p:nvPicPr>
          <p:cNvPr id="133" name="Grafik 132" descr="Häkchen mit einfarbiger Füllung">
            <a:extLst>
              <a:ext uri="{FF2B5EF4-FFF2-40B4-BE49-F238E27FC236}">
                <a16:creationId xmlns:a16="http://schemas.microsoft.com/office/drawing/2014/main" id="{9B91CE27-3670-ED94-E690-3867FF539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3373" y="4552182"/>
            <a:ext cx="369069" cy="369069"/>
          </a:xfrm>
          <a:prstGeom prst="rect">
            <a:avLst/>
          </a:prstGeom>
        </p:spPr>
      </p:pic>
      <p:pic>
        <p:nvPicPr>
          <p:cNvPr id="134" name="Grafik 133" descr="Blitz mit einfarbiger Füllung">
            <a:extLst>
              <a:ext uri="{FF2B5EF4-FFF2-40B4-BE49-F238E27FC236}">
                <a16:creationId xmlns:a16="http://schemas.microsoft.com/office/drawing/2014/main" id="{D387E2DF-681A-1064-35CD-C71A84DE5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1840" y="5368349"/>
            <a:ext cx="293828" cy="410213"/>
          </a:xfrm>
          <a:prstGeom prst="rect">
            <a:avLst/>
          </a:prstGeom>
        </p:spPr>
      </p:pic>
      <p:pic>
        <p:nvPicPr>
          <p:cNvPr id="135" name="Grafik 134" descr="Blitz mit einfarbiger Füllung">
            <a:extLst>
              <a:ext uri="{FF2B5EF4-FFF2-40B4-BE49-F238E27FC236}">
                <a16:creationId xmlns:a16="http://schemas.microsoft.com/office/drawing/2014/main" id="{310E5356-86FF-0E5E-C060-C7508E969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44773" y="3701715"/>
            <a:ext cx="293828" cy="410213"/>
          </a:xfrm>
          <a:prstGeom prst="rect">
            <a:avLst/>
          </a:prstGeom>
        </p:spPr>
      </p:pic>
      <p:pic>
        <p:nvPicPr>
          <p:cNvPr id="136" name="Grafik 135" descr="Blitz mit einfarbiger Füllung">
            <a:extLst>
              <a:ext uri="{FF2B5EF4-FFF2-40B4-BE49-F238E27FC236}">
                <a16:creationId xmlns:a16="http://schemas.microsoft.com/office/drawing/2014/main" id="{530C8DEE-CDE9-475C-A123-04CEDF77A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8640" y="3701714"/>
            <a:ext cx="293828" cy="41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9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30" grpId="0" animBg="1"/>
      <p:bldP spid="1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D72E1-2BE1-970E-227E-FEF7BA29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5"/>
            </a:pPr>
            <a:r>
              <a:rPr lang="de-DE" dirty="0" err="1"/>
              <a:t>Conclusion</a:t>
            </a:r>
            <a:r>
              <a:rPr lang="de-DE" dirty="0"/>
              <a:t> &amp; Outlook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2FCA5E-4F30-78F5-A14B-16025895E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5358A6-7CE1-3766-11F4-D09318D71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C7AC204-8C60-A44A-3ACF-FD56302A2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608419"/>
          </a:xfrm>
        </p:spPr>
        <p:txBody>
          <a:bodyPr/>
          <a:lstStyle/>
          <a:p>
            <a:pPr algn="just"/>
            <a:r>
              <a:rPr lang="en-US" i="1" dirty="0"/>
              <a:t>How do ATC charges influence the flight planning behaviour of airlines in Germany and how can this influence be measured?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7BDA773-5EE8-FF56-AC3F-36BC2B06F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913" y="1557690"/>
            <a:ext cx="6681788" cy="2303512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en-US" u="sng" dirty="0"/>
              <a:t>Conclusion</a:t>
            </a:r>
          </a:p>
          <a:p>
            <a:pPr marL="285750" indent="-285750" algn="just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bg1"/>
                </a:solidFill>
              </a:rPr>
              <a:t>Changes to the unit rates have very </a:t>
            </a:r>
            <a:r>
              <a:rPr lang="en-US" sz="1600" b="1" dirty="0">
                <a:solidFill>
                  <a:srgbClr val="C2F51A"/>
                </a:solidFill>
              </a:rPr>
              <a:t>little impact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endParaRPr lang="de-DE" sz="1600" dirty="0">
              <a:solidFill>
                <a:schemeClr val="bg1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600" dirty="0">
                <a:solidFill>
                  <a:schemeClr val="bg1"/>
                </a:solidFill>
              </a:rPr>
              <a:t>By </a:t>
            </a:r>
            <a:r>
              <a:rPr lang="en-US" sz="1600" b="1" dirty="0">
                <a:solidFill>
                  <a:srgbClr val="C2F51A"/>
                </a:solidFill>
              </a:rPr>
              <a:t>measuring changes in demand</a:t>
            </a:r>
            <a:r>
              <a:rPr lang="en-US" sz="1600" dirty="0">
                <a:solidFill>
                  <a:srgbClr val="C2F51A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at different unit rates (sensitivity), the influence can be </a:t>
            </a:r>
            <a:r>
              <a:rPr lang="en-US" sz="1600" dirty="0" err="1">
                <a:solidFill>
                  <a:schemeClr val="bg1"/>
                </a:solidFill>
              </a:rPr>
              <a:t>analysed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sz="1600" b="1" dirty="0">
                <a:solidFill>
                  <a:srgbClr val="C2F51A"/>
                </a:solidFill>
              </a:rPr>
              <a:t>Various</a:t>
            </a:r>
            <a:r>
              <a:rPr lang="en-US" sz="1600" dirty="0">
                <a:solidFill>
                  <a:srgbClr val="C2F51A"/>
                </a:solidFill>
              </a:rPr>
              <a:t> </a:t>
            </a:r>
            <a:r>
              <a:rPr lang="en-US" sz="1600" b="1" dirty="0">
                <a:solidFill>
                  <a:srgbClr val="C2F51A"/>
                </a:solidFill>
              </a:rPr>
              <a:t>influencing factors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such as the fuel price, the general traffic situation and the airline's business model have an impact on the sensitivity.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D8DC7E4-25DB-9F9A-5003-8B5765E117B3}"/>
              </a:ext>
            </a:extLst>
          </p:cNvPr>
          <p:cNvSpPr txBox="1"/>
          <p:nvPr/>
        </p:nvSpPr>
        <p:spPr>
          <a:xfrm>
            <a:off x="7537105" y="5080974"/>
            <a:ext cx="4120378" cy="1352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5000"/>
              </a:lnSpc>
            </a:pPr>
            <a:r>
              <a:rPr lang="en-US" sz="900" dirty="0">
                <a:solidFill>
                  <a:schemeClr val="bg1"/>
                </a:solidFill>
              </a:rPr>
              <a:t>Demand elasticity with different ARLCCs (own illustration)</a:t>
            </a:r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DDC847D7-B59E-AFCF-A696-CDFE7796B8C9}"/>
              </a:ext>
            </a:extLst>
          </p:cNvPr>
          <p:cNvSpPr txBox="1">
            <a:spLocks/>
          </p:cNvSpPr>
          <p:nvPr/>
        </p:nvSpPr>
        <p:spPr>
          <a:xfrm>
            <a:off x="442912" y="5797203"/>
            <a:ext cx="11418163" cy="4790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arenR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54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80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de-DE" sz="1600" b="1" dirty="0"/>
              <a:t>The </a:t>
            </a:r>
            <a:r>
              <a:rPr lang="de-DE" sz="1600" b="1" dirty="0" err="1"/>
              <a:t>measured</a:t>
            </a:r>
            <a:r>
              <a:rPr lang="de-DE" sz="1600" b="1" dirty="0"/>
              <a:t> </a:t>
            </a:r>
            <a:r>
              <a:rPr lang="de-DE" sz="1600" b="1" dirty="0" err="1"/>
              <a:t>impact</a:t>
            </a:r>
            <a:r>
              <a:rPr lang="de-DE" sz="1600" b="1" dirty="0"/>
              <a:t> </a:t>
            </a:r>
            <a:r>
              <a:rPr lang="de-DE" sz="1600" b="1" dirty="0" err="1"/>
              <a:t>of</a:t>
            </a:r>
            <a:r>
              <a:rPr lang="de-DE" sz="1600" b="1" dirty="0"/>
              <a:t> ATC </a:t>
            </a:r>
            <a:r>
              <a:rPr lang="de-DE" sz="1600" b="1" dirty="0" err="1"/>
              <a:t>charges</a:t>
            </a:r>
            <a:r>
              <a:rPr lang="de-DE" sz="1600" b="1" dirty="0"/>
              <a:t> </a:t>
            </a:r>
            <a:r>
              <a:rPr lang="de-DE" sz="1600" b="1" dirty="0" err="1"/>
              <a:t>is</a:t>
            </a:r>
            <a:r>
              <a:rPr lang="de-DE" sz="1600" b="1" dirty="0"/>
              <a:t> </a:t>
            </a:r>
            <a:r>
              <a:rPr lang="de-DE" sz="1600" b="1" dirty="0" err="1"/>
              <a:t>low</a:t>
            </a:r>
            <a:r>
              <a:rPr lang="de-DE" sz="1600" b="1" dirty="0"/>
              <a:t> and will </a:t>
            </a:r>
            <a:r>
              <a:rPr lang="de-DE" sz="1600" b="1" dirty="0" err="1"/>
              <a:t>continue</a:t>
            </a:r>
            <a:r>
              <a:rPr lang="de-DE" sz="1600" b="1" dirty="0"/>
              <a:t> </a:t>
            </a:r>
            <a:r>
              <a:rPr lang="de-DE" sz="1600" b="1" dirty="0" err="1"/>
              <a:t>to</a:t>
            </a:r>
            <a:r>
              <a:rPr lang="de-DE" sz="1600" b="1" dirty="0"/>
              <a:t> </a:t>
            </a:r>
            <a:r>
              <a:rPr lang="de-DE" sz="1600" b="1" dirty="0" err="1"/>
              <a:t>decrease</a:t>
            </a:r>
            <a:r>
              <a:rPr lang="de-DE" sz="1600" b="1" dirty="0"/>
              <a:t> </a:t>
            </a:r>
            <a:r>
              <a:rPr lang="de-DE" sz="1600" b="1" dirty="0" err="1"/>
              <a:t>with</a:t>
            </a:r>
            <a:r>
              <a:rPr lang="de-DE" sz="1600" b="1" dirty="0"/>
              <a:t> </a:t>
            </a:r>
            <a:r>
              <a:rPr lang="de-DE" sz="1600" b="1" dirty="0" err="1"/>
              <a:t>increasing</a:t>
            </a:r>
            <a:r>
              <a:rPr lang="de-DE" sz="1600" b="1" dirty="0"/>
              <a:t> </a:t>
            </a:r>
            <a:r>
              <a:rPr lang="de-DE" sz="1600" b="1" dirty="0" err="1"/>
              <a:t>fuel</a:t>
            </a:r>
            <a:r>
              <a:rPr lang="de-DE" sz="1600" b="1" dirty="0"/>
              <a:t> and CO</a:t>
            </a:r>
            <a:r>
              <a:rPr lang="de-DE" sz="1600" b="1" baseline="-25000" dirty="0"/>
              <a:t>2</a:t>
            </a:r>
            <a:r>
              <a:rPr lang="de-DE" sz="1600" b="1" dirty="0"/>
              <a:t> </a:t>
            </a:r>
            <a:r>
              <a:rPr lang="de-DE" sz="1600" b="1" dirty="0" err="1"/>
              <a:t>costs</a:t>
            </a:r>
            <a:r>
              <a:rPr lang="de-DE" sz="1600" b="1" dirty="0"/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70F8A3-222A-83ED-72F0-163B28001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105" y="1969936"/>
            <a:ext cx="4211982" cy="305530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Grafik 32" descr="Tageskalender mit einfarbiger Füllung">
            <a:extLst>
              <a:ext uri="{FF2B5EF4-FFF2-40B4-BE49-F238E27FC236}">
                <a16:creationId xmlns:a16="http://schemas.microsoft.com/office/drawing/2014/main" id="{A9F25867-899D-8F34-ADA9-8C2AF7143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3950" y="4743688"/>
            <a:ext cx="723774" cy="723774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B250C4DB-A68E-B09F-89F8-3945BA37CDF4}"/>
              </a:ext>
            </a:extLst>
          </p:cNvPr>
          <p:cNvSpPr txBox="1"/>
          <p:nvPr/>
        </p:nvSpPr>
        <p:spPr>
          <a:xfrm>
            <a:off x="695325" y="4472380"/>
            <a:ext cx="1666875" cy="210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1400" dirty="0">
                <a:solidFill>
                  <a:srgbClr val="DBE2ED"/>
                </a:solidFill>
              </a:rPr>
              <a:t>Different time frame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9CF0CFB-AD2D-85E3-4405-512AE41B3BDD}"/>
              </a:ext>
            </a:extLst>
          </p:cNvPr>
          <p:cNvSpPr txBox="1"/>
          <p:nvPr/>
        </p:nvSpPr>
        <p:spPr>
          <a:xfrm>
            <a:off x="2714746" y="4463270"/>
            <a:ext cx="1666875" cy="210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1400" dirty="0">
                <a:solidFill>
                  <a:srgbClr val="DBE2ED"/>
                </a:solidFill>
              </a:rPr>
              <a:t>Extended </a:t>
            </a:r>
            <a:r>
              <a:rPr lang="de-DE" sz="1400" dirty="0" err="1">
                <a:solidFill>
                  <a:srgbClr val="DBE2ED"/>
                </a:solidFill>
              </a:rPr>
              <a:t>focus</a:t>
            </a:r>
            <a:r>
              <a:rPr lang="de-DE" sz="1400" dirty="0">
                <a:solidFill>
                  <a:srgbClr val="DBE2ED"/>
                </a:solidFill>
              </a:rPr>
              <a:t> </a:t>
            </a:r>
            <a:r>
              <a:rPr lang="de-DE" sz="1400" dirty="0" err="1">
                <a:solidFill>
                  <a:srgbClr val="DBE2ED"/>
                </a:solidFill>
              </a:rPr>
              <a:t>area</a:t>
            </a:r>
            <a:endParaRPr lang="de-DE" sz="1400" dirty="0">
              <a:solidFill>
                <a:srgbClr val="DBE2ED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ACE6A56-3BB4-0F8B-2608-2EF08CA0E10F}"/>
              </a:ext>
            </a:extLst>
          </p:cNvPr>
          <p:cNvSpPr txBox="1"/>
          <p:nvPr/>
        </p:nvSpPr>
        <p:spPr>
          <a:xfrm>
            <a:off x="4529111" y="4469481"/>
            <a:ext cx="1666875" cy="2105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de-DE" sz="1400" dirty="0">
                <a:solidFill>
                  <a:srgbClr val="DBE2ED"/>
                </a:solidFill>
              </a:rPr>
              <a:t>External </a:t>
            </a:r>
            <a:r>
              <a:rPr lang="de-DE" sz="1400" dirty="0" err="1">
                <a:solidFill>
                  <a:srgbClr val="DBE2ED"/>
                </a:solidFill>
              </a:rPr>
              <a:t>factors</a:t>
            </a:r>
            <a:endParaRPr lang="de-DE" sz="1400" dirty="0">
              <a:solidFill>
                <a:srgbClr val="DBE2ED"/>
              </a:solidFill>
            </a:endParaRPr>
          </a:p>
        </p:txBody>
      </p:sp>
      <p:sp>
        <p:nvSpPr>
          <p:cNvPr id="40" name="Legende: mit Pfeil in vier Richtungen 39">
            <a:extLst>
              <a:ext uri="{FF2B5EF4-FFF2-40B4-BE49-F238E27FC236}">
                <a16:creationId xmlns:a16="http://schemas.microsoft.com/office/drawing/2014/main" id="{26F5BF15-A69C-F119-653C-092285E3EEA2}"/>
              </a:ext>
            </a:extLst>
          </p:cNvPr>
          <p:cNvSpPr/>
          <p:nvPr/>
        </p:nvSpPr>
        <p:spPr>
          <a:xfrm rot="18907971">
            <a:off x="3224184" y="4775452"/>
            <a:ext cx="648000" cy="648000"/>
          </a:xfrm>
          <a:prstGeom prst="quadArrowCallout">
            <a:avLst>
              <a:gd name="adj1" fmla="val 4316"/>
              <a:gd name="adj2" fmla="val 10240"/>
              <a:gd name="adj3" fmla="val 10688"/>
              <a:gd name="adj4" fmla="val 42797"/>
            </a:avLst>
          </a:prstGeom>
          <a:solidFill>
            <a:srgbClr val="B7C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>
              <a:solidFill>
                <a:srgbClr val="DBE2ED"/>
              </a:solidFill>
            </a:endParaRPr>
          </a:p>
        </p:txBody>
      </p:sp>
      <p:grpSp>
        <p:nvGrpSpPr>
          <p:cNvPr id="9" name="Gruppieren 75">
            <a:extLst>
              <a:ext uri="{FF2B5EF4-FFF2-40B4-BE49-F238E27FC236}">
                <a16:creationId xmlns:a16="http://schemas.microsoft.com/office/drawing/2014/main" id="{CA9F5442-CC3D-5A6A-0E56-70DADD3E2840}"/>
              </a:ext>
            </a:extLst>
          </p:cNvPr>
          <p:cNvGrpSpPr>
            <a:grpSpLocks noChangeAspect="1"/>
          </p:cNvGrpSpPr>
          <p:nvPr/>
        </p:nvGrpSpPr>
        <p:grpSpPr>
          <a:xfrm>
            <a:off x="5091297" y="4841433"/>
            <a:ext cx="512419" cy="479081"/>
            <a:chOff x="1657350" y="565150"/>
            <a:chExt cx="6588125" cy="6159500"/>
          </a:xfrm>
          <a:solidFill>
            <a:schemeClr val="bg2">
              <a:lumMod val="90000"/>
            </a:schemeClr>
          </a:solidFill>
        </p:grpSpPr>
        <p:sp>
          <p:nvSpPr>
            <p:cNvPr id="11" name="Oval 357">
              <a:extLst>
                <a:ext uri="{FF2B5EF4-FFF2-40B4-BE49-F238E27FC236}">
                  <a16:creationId xmlns:a16="http://schemas.microsoft.com/office/drawing/2014/main" id="{0EB508B6-BC76-E990-48E4-E67708EC5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7350" y="2573338"/>
              <a:ext cx="669925" cy="669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2" name="Oval 358">
              <a:extLst>
                <a:ext uri="{FF2B5EF4-FFF2-40B4-BE49-F238E27FC236}">
                  <a16:creationId xmlns:a16="http://schemas.microsoft.com/office/drawing/2014/main" id="{E3BF3C66-8120-5209-CB43-12AACC0E5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0550" y="6054725"/>
              <a:ext cx="669925" cy="669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3" name="Oval 359">
              <a:extLst>
                <a:ext uri="{FF2B5EF4-FFF2-40B4-BE49-F238E27FC236}">
                  <a16:creationId xmlns:a16="http://schemas.microsoft.com/office/drawing/2014/main" id="{13B9E09E-0BCF-6BCC-488B-B454DCA4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000" y="5118100"/>
              <a:ext cx="669925" cy="6683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4" name="Oval 360">
              <a:extLst>
                <a:ext uri="{FF2B5EF4-FFF2-40B4-BE49-F238E27FC236}">
                  <a16:creationId xmlns:a16="http://schemas.microsoft.com/office/drawing/2014/main" id="{E956593A-F026-75AC-3DC4-C876D92C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6013" y="3243263"/>
              <a:ext cx="669925" cy="669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5" name="Oval 361">
              <a:extLst>
                <a:ext uri="{FF2B5EF4-FFF2-40B4-BE49-F238E27FC236}">
                  <a16:creationId xmlns:a16="http://schemas.microsoft.com/office/drawing/2014/main" id="{383AAABD-4C36-B7A8-3352-FB23A2C27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188" y="2841625"/>
              <a:ext cx="669925" cy="669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6" name="Oval 362">
              <a:extLst>
                <a:ext uri="{FF2B5EF4-FFF2-40B4-BE49-F238E27FC236}">
                  <a16:creationId xmlns:a16="http://schemas.microsoft.com/office/drawing/2014/main" id="{6E0EE475-B145-E6BA-732A-6B3F22562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175" y="565150"/>
              <a:ext cx="669925" cy="669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7" name="Oval 363">
              <a:extLst>
                <a:ext uri="{FF2B5EF4-FFF2-40B4-BE49-F238E27FC236}">
                  <a16:creationId xmlns:a16="http://schemas.microsoft.com/office/drawing/2014/main" id="{BB421638-F698-7BB4-0B13-6EE592936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413" y="2171700"/>
              <a:ext cx="669925" cy="669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8" name="Oval 364">
              <a:extLst>
                <a:ext uri="{FF2B5EF4-FFF2-40B4-BE49-F238E27FC236}">
                  <a16:creationId xmlns:a16="http://schemas.microsoft.com/office/drawing/2014/main" id="{C34FBC33-BF0A-4D14-EE48-26DFD40C2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0" y="1235075"/>
              <a:ext cx="669925" cy="669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19" name="Freeform 365">
              <a:extLst>
                <a:ext uri="{FF2B5EF4-FFF2-40B4-BE49-F238E27FC236}">
                  <a16:creationId xmlns:a16="http://schemas.microsoft.com/office/drawing/2014/main" id="{77CB758D-4069-6886-8082-CC7287C630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38" y="2798763"/>
              <a:ext cx="4953000" cy="3838575"/>
            </a:xfrm>
            <a:custGeom>
              <a:avLst/>
              <a:gdLst>
                <a:gd name="T0" fmla="*/ 139 w 3120"/>
                <a:gd name="T1" fmla="*/ 105 h 2418"/>
                <a:gd name="T2" fmla="*/ 1096 w 3120"/>
                <a:gd name="T3" fmla="*/ 2275 h 2418"/>
                <a:gd name="T4" fmla="*/ 2939 w 3120"/>
                <a:gd name="T5" fmla="*/ 520 h 2418"/>
                <a:gd name="T6" fmla="*/ 139 w 3120"/>
                <a:gd name="T7" fmla="*/ 105 h 2418"/>
                <a:gd name="T8" fmla="*/ 1067 w 3120"/>
                <a:gd name="T9" fmla="*/ 2418 h 2418"/>
                <a:gd name="T10" fmla="*/ 0 w 3120"/>
                <a:gd name="T11" fmla="*/ 0 h 2418"/>
                <a:gd name="T12" fmla="*/ 3120 w 3120"/>
                <a:gd name="T13" fmla="*/ 461 h 2418"/>
                <a:gd name="T14" fmla="*/ 1067 w 3120"/>
                <a:gd name="T15" fmla="*/ 2418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20" h="2418">
                  <a:moveTo>
                    <a:pt x="139" y="105"/>
                  </a:moveTo>
                  <a:lnTo>
                    <a:pt x="1096" y="2275"/>
                  </a:lnTo>
                  <a:lnTo>
                    <a:pt x="2939" y="520"/>
                  </a:lnTo>
                  <a:lnTo>
                    <a:pt x="139" y="105"/>
                  </a:lnTo>
                  <a:close/>
                  <a:moveTo>
                    <a:pt x="1067" y="2418"/>
                  </a:moveTo>
                  <a:lnTo>
                    <a:pt x="0" y="0"/>
                  </a:lnTo>
                  <a:lnTo>
                    <a:pt x="3120" y="461"/>
                  </a:lnTo>
                  <a:lnTo>
                    <a:pt x="1067" y="24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0" name="Freeform 366">
              <a:extLst>
                <a:ext uri="{FF2B5EF4-FFF2-40B4-BE49-F238E27FC236}">
                  <a16:creationId xmlns:a16="http://schemas.microsoft.com/office/drawing/2014/main" id="{0BDCD37A-6ACC-8010-6ECC-5C70F9222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288" y="3554413"/>
              <a:ext cx="454025" cy="2001838"/>
            </a:xfrm>
            <a:custGeom>
              <a:avLst/>
              <a:gdLst>
                <a:gd name="T0" fmla="*/ 84 w 286"/>
                <a:gd name="T1" fmla="*/ 0 h 1261"/>
                <a:gd name="T2" fmla="*/ 286 w 286"/>
                <a:gd name="T3" fmla="*/ 1248 h 1261"/>
                <a:gd name="T4" fmla="*/ 202 w 286"/>
                <a:gd name="T5" fmla="*/ 1261 h 1261"/>
                <a:gd name="T6" fmla="*/ 0 w 286"/>
                <a:gd name="T7" fmla="*/ 13 h 1261"/>
                <a:gd name="T8" fmla="*/ 84 w 286"/>
                <a:gd name="T9" fmla="*/ 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1261">
                  <a:moveTo>
                    <a:pt x="84" y="0"/>
                  </a:moveTo>
                  <a:lnTo>
                    <a:pt x="286" y="1248"/>
                  </a:lnTo>
                  <a:lnTo>
                    <a:pt x="202" y="1261"/>
                  </a:lnTo>
                  <a:lnTo>
                    <a:pt x="0" y="13"/>
                  </a:ln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1" name="Freeform 367">
              <a:extLst>
                <a:ext uri="{FF2B5EF4-FFF2-40B4-BE49-F238E27FC236}">
                  <a16:creationId xmlns:a16="http://schemas.microsoft.com/office/drawing/2014/main" id="{5879317E-6883-B24E-DE19-D266A72D8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5138" y="1485900"/>
              <a:ext cx="1198563" cy="4076700"/>
            </a:xfrm>
            <a:custGeom>
              <a:avLst/>
              <a:gdLst>
                <a:gd name="T0" fmla="*/ 675 w 755"/>
                <a:gd name="T1" fmla="*/ 0 h 2568"/>
                <a:gd name="T2" fmla="*/ 755 w 755"/>
                <a:gd name="T3" fmla="*/ 21 h 2568"/>
                <a:gd name="T4" fmla="*/ 80 w 755"/>
                <a:gd name="T5" fmla="*/ 2568 h 2568"/>
                <a:gd name="T6" fmla="*/ 0 w 755"/>
                <a:gd name="T7" fmla="*/ 2547 h 2568"/>
                <a:gd name="T8" fmla="*/ 675 w 755"/>
                <a:gd name="T9" fmla="*/ 0 h 2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5" h="2568">
                  <a:moveTo>
                    <a:pt x="675" y="0"/>
                  </a:moveTo>
                  <a:lnTo>
                    <a:pt x="755" y="21"/>
                  </a:lnTo>
                  <a:lnTo>
                    <a:pt x="80" y="2568"/>
                  </a:lnTo>
                  <a:lnTo>
                    <a:pt x="0" y="2547"/>
                  </a:lnTo>
                  <a:lnTo>
                    <a:pt x="6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2" name="Freeform 368">
              <a:extLst>
                <a:ext uri="{FF2B5EF4-FFF2-40B4-BE49-F238E27FC236}">
                  <a16:creationId xmlns:a16="http://schemas.microsoft.com/office/drawing/2014/main" id="{FC1806B3-3C2B-B982-6FD0-710699CAC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8300" y="779463"/>
              <a:ext cx="3781425" cy="790575"/>
            </a:xfrm>
            <a:custGeom>
              <a:avLst/>
              <a:gdLst>
                <a:gd name="T0" fmla="*/ 13 w 2382"/>
                <a:gd name="T1" fmla="*/ 0 h 498"/>
                <a:gd name="T2" fmla="*/ 2382 w 2382"/>
                <a:gd name="T3" fmla="*/ 414 h 498"/>
                <a:gd name="T4" fmla="*/ 2368 w 2382"/>
                <a:gd name="T5" fmla="*/ 498 h 498"/>
                <a:gd name="T6" fmla="*/ 0 w 2382"/>
                <a:gd name="T7" fmla="*/ 85 h 498"/>
                <a:gd name="T8" fmla="*/ 13 w 2382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2" h="498">
                  <a:moveTo>
                    <a:pt x="13" y="0"/>
                  </a:moveTo>
                  <a:lnTo>
                    <a:pt x="2382" y="414"/>
                  </a:lnTo>
                  <a:lnTo>
                    <a:pt x="2368" y="498"/>
                  </a:lnTo>
                  <a:lnTo>
                    <a:pt x="0" y="85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3" name="Freeform 369">
              <a:extLst>
                <a:ext uri="{FF2B5EF4-FFF2-40B4-BE49-F238E27FC236}">
                  <a16:creationId xmlns:a16="http://schemas.microsoft.com/office/drawing/2014/main" id="{5AD7320B-CD4A-3EBE-8C0D-951167B8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782638"/>
              <a:ext cx="2430463" cy="2162175"/>
            </a:xfrm>
            <a:custGeom>
              <a:avLst/>
              <a:gdLst>
                <a:gd name="T0" fmla="*/ 1476 w 1531"/>
                <a:gd name="T1" fmla="*/ 0 h 1362"/>
                <a:gd name="T2" fmla="*/ 1531 w 1531"/>
                <a:gd name="T3" fmla="*/ 64 h 1362"/>
                <a:gd name="T4" fmla="*/ 55 w 1531"/>
                <a:gd name="T5" fmla="*/ 1362 h 1362"/>
                <a:gd name="T6" fmla="*/ 0 w 1531"/>
                <a:gd name="T7" fmla="*/ 1299 h 1362"/>
                <a:gd name="T8" fmla="*/ 1476 w 1531"/>
                <a:gd name="T9" fmla="*/ 0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362">
                  <a:moveTo>
                    <a:pt x="1476" y="0"/>
                  </a:moveTo>
                  <a:lnTo>
                    <a:pt x="1531" y="64"/>
                  </a:lnTo>
                  <a:lnTo>
                    <a:pt x="55" y="1362"/>
                  </a:lnTo>
                  <a:lnTo>
                    <a:pt x="0" y="1299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4" name="Freeform 370">
              <a:extLst>
                <a:ext uri="{FF2B5EF4-FFF2-40B4-BE49-F238E27FC236}">
                  <a16:creationId xmlns:a16="http://schemas.microsoft.com/office/drawing/2014/main" id="{3BC30249-3617-A3B3-6D74-432680CFF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896938"/>
              <a:ext cx="2470150" cy="2711450"/>
            </a:xfrm>
            <a:custGeom>
              <a:avLst/>
              <a:gdLst>
                <a:gd name="T0" fmla="*/ 63 w 1556"/>
                <a:gd name="T1" fmla="*/ 0 h 1708"/>
                <a:gd name="T2" fmla="*/ 1556 w 1556"/>
                <a:gd name="T3" fmla="*/ 1653 h 1708"/>
                <a:gd name="T4" fmla="*/ 1493 w 1556"/>
                <a:gd name="T5" fmla="*/ 1708 h 1708"/>
                <a:gd name="T6" fmla="*/ 0 w 1556"/>
                <a:gd name="T7" fmla="*/ 55 h 1708"/>
                <a:gd name="T8" fmla="*/ 63 w 1556"/>
                <a:gd name="T9" fmla="*/ 0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6" h="1708">
                  <a:moveTo>
                    <a:pt x="63" y="0"/>
                  </a:moveTo>
                  <a:lnTo>
                    <a:pt x="1556" y="1653"/>
                  </a:lnTo>
                  <a:lnTo>
                    <a:pt x="1493" y="1708"/>
                  </a:lnTo>
                  <a:lnTo>
                    <a:pt x="0" y="55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5" name="Freeform 371">
              <a:extLst>
                <a:ext uri="{FF2B5EF4-FFF2-40B4-BE49-F238E27FC236}">
                  <a16:creationId xmlns:a16="http://schemas.microsoft.com/office/drawing/2014/main" id="{0DB1D07F-1313-E7C8-3E4C-DB22A7F93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163" y="5522913"/>
              <a:ext cx="3449638" cy="1104900"/>
            </a:xfrm>
            <a:custGeom>
              <a:avLst/>
              <a:gdLst>
                <a:gd name="T0" fmla="*/ 2150 w 2173"/>
                <a:gd name="T1" fmla="*/ 0 h 696"/>
                <a:gd name="T2" fmla="*/ 2173 w 2173"/>
                <a:gd name="T3" fmla="*/ 80 h 696"/>
                <a:gd name="T4" fmla="*/ 23 w 2173"/>
                <a:gd name="T5" fmla="*/ 696 h 696"/>
                <a:gd name="T6" fmla="*/ 0 w 2173"/>
                <a:gd name="T7" fmla="*/ 615 h 696"/>
                <a:gd name="T8" fmla="*/ 2150 w 2173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3" h="696">
                  <a:moveTo>
                    <a:pt x="2150" y="0"/>
                  </a:moveTo>
                  <a:lnTo>
                    <a:pt x="2173" y="80"/>
                  </a:lnTo>
                  <a:lnTo>
                    <a:pt x="23" y="696"/>
                  </a:lnTo>
                  <a:lnTo>
                    <a:pt x="0" y="615"/>
                  </a:lnTo>
                  <a:lnTo>
                    <a:pt x="21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6" name="Freeform 372">
              <a:extLst>
                <a:ext uri="{FF2B5EF4-FFF2-40B4-BE49-F238E27FC236}">
                  <a16:creationId xmlns:a16="http://schemas.microsoft.com/office/drawing/2014/main" id="{6DBC82DD-C106-3C70-B26D-055B555E8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182938"/>
              <a:ext cx="549275" cy="3360738"/>
            </a:xfrm>
            <a:custGeom>
              <a:avLst/>
              <a:gdLst>
                <a:gd name="T0" fmla="*/ 262 w 346"/>
                <a:gd name="T1" fmla="*/ 0 h 2117"/>
                <a:gd name="T2" fmla="*/ 346 w 346"/>
                <a:gd name="T3" fmla="*/ 9 h 2117"/>
                <a:gd name="T4" fmla="*/ 84 w 346"/>
                <a:gd name="T5" fmla="*/ 2117 h 2117"/>
                <a:gd name="T6" fmla="*/ 0 w 346"/>
                <a:gd name="T7" fmla="*/ 2108 h 2117"/>
                <a:gd name="T8" fmla="*/ 262 w 346"/>
                <a:gd name="T9" fmla="*/ 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2117">
                  <a:moveTo>
                    <a:pt x="262" y="0"/>
                  </a:moveTo>
                  <a:lnTo>
                    <a:pt x="346" y="9"/>
                  </a:lnTo>
                  <a:lnTo>
                    <a:pt x="84" y="2117"/>
                  </a:lnTo>
                  <a:lnTo>
                    <a:pt x="0" y="2108"/>
                  </a:lnTo>
                  <a:lnTo>
                    <a:pt x="26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7" name="Freeform 373">
              <a:extLst>
                <a:ext uri="{FF2B5EF4-FFF2-40B4-BE49-F238E27FC236}">
                  <a16:creationId xmlns:a16="http://schemas.microsoft.com/office/drawing/2014/main" id="{9C2EF7BA-1C9C-2A55-C3CC-6C6ABD736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163" y="1466850"/>
              <a:ext cx="4067175" cy="1755775"/>
            </a:xfrm>
            <a:custGeom>
              <a:avLst/>
              <a:gdLst>
                <a:gd name="T0" fmla="*/ 2530 w 2562"/>
                <a:gd name="T1" fmla="*/ 0 h 1106"/>
                <a:gd name="T2" fmla="*/ 2562 w 2562"/>
                <a:gd name="T3" fmla="*/ 78 h 1106"/>
                <a:gd name="T4" fmla="*/ 34 w 2562"/>
                <a:gd name="T5" fmla="*/ 1106 h 1106"/>
                <a:gd name="T6" fmla="*/ 0 w 2562"/>
                <a:gd name="T7" fmla="*/ 1028 h 1106"/>
                <a:gd name="T8" fmla="*/ 2530 w 2562"/>
                <a:gd name="T9" fmla="*/ 0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2" h="1106">
                  <a:moveTo>
                    <a:pt x="2530" y="0"/>
                  </a:moveTo>
                  <a:lnTo>
                    <a:pt x="2562" y="78"/>
                  </a:lnTo>
                  <a:lnTo>
                    <a:pt x="34" y="1106"/>
                  </a:lnTo>
                  <a:lnTo>
                    <a:pt x="0" y="1028"/>
                  </a:lnTo>
                  <a:lnTo>
                    <a:pt x="25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  <p:sp>
          <p:nvSpPr>
            <p:cNvPr id="28" name="Freeform 374">
              <a:extLst>
                <a:ext uri="{FF2B5EF4-FFF2-40B4-BE49-F238E27FC236}">
                  <a16:creationId xmlns:a16="http://schemas.microsoft.com/office/drawing/2014/main" id="{FCA9324B-C7E0-9A34-7C3F-5DA02F862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8113" y="1492250"/>
              <a:ext cx="1452563" cy="2095500"/>
            </a:xfrm>
            <a:custGeom>
              <a:avLst/>
              <a:gdLst>
                <a:gd name="T0" fmla="*/ 843 w 915"/>
                <a:gd name="T1" fmla="*/ 0 h 1320"/>
                <a:gd name="T2" fmla="*/ 915 w 915"/>
                <a:gd name="T3" fmla="*/ 47 h 1320"/>
                <a:gd name="T4" fmla="*/ 71 w 915"/>
                <a:gd name="T5" fmla="*/ 1320 h 1320"/>
                <a:gd name="T6" fmla="*/ 0 w 915"/>
                <a:gd name="T7" fmla="*/ 1274 h 1320"/>
                <a:gd name="T8" fmla="*/ 843 w 915"/>
                <a:gd name="T9" fmla="*/ 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1320">
                  <a:moveTo>
                    <a:pt x="843" y="0"/>
                  </a:moveTo>
                  <a:lnTo>
                    <a:pt x="915" y="47"/>
                  </a:lnTo>
                  <a:lnTo>
                    <a:pt x="71" y="1320"/>
                  </a:lnTo>
                  <a:lnTo>
                    <a:pt x="0" y="1274"/>
                  </a:lnTo>
                  <a:lnTo>
                    <a:pt x="8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srgbClr val="DBE2ED"/>
                </a:solidFill>
              </a:endParaRPr>
            </a:p>
          </p:txBody>
        </p:sp>
      </p:grp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47443731-E454-D1D4-F76E-09CBB04BC88B}"/>
              </a:ext>
            </a:extLst>
          </p:cNvPr>
          <p:cNvSpPr txBox="1">
            <a:spLocks/>
          </p:cNvSpPr>
          <p:nvPr/>
        </p:nvSpPr>
        <p:spPr>
          <a:xfrm>
            <a:off x="442912" y="4080969"/>
            <a:ext cx="3862388" cy="3914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arenR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54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80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Font typeface="+mj-lt"/>
              <a:buNone/>
            </a:pPr>
            <a:r>
              <a:rPr lang="en-US" sz="1400" u="sng" dirty="0"/>
              <a:t>Further Research</a:t>
            </a:r>
            <a:endParaRPr lang="en-US" sz="1400" dirty="0"/>
          </a:p>
          <a:p>
            <a:pPr marL="0" indent="0" algn="just">
              <a:spcBef>
                <a:spcPts val="600"/>
              </a:spcBef>
              <a:buFont typeface="+mj-lt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042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37" grpId="0"/>
      <p:bldP spid="38" grpId="0"/>
      <p:bldP spid="40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3AB9B-EDC7-774F-6014-66529E0A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references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F9853A-24E9-41A7-C783-67DB67F15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Chung, C. A. (2004). Simulation Modeling Handbook - A Practical Approach. CRC Press.</a:t>
            </a:r>
          </a:p>
          <a:p>
            <a:r>
              <a:rPr lang="en-US" dirty="0"/>
              <a:t>Delgado, L. (2015). European route choice determinants. 11th USA/Europe Air Traffic Management Research and Development Seminar. https://www.atmsemi-nar.org/past-seminars/11th-seminar/papers/ [10.05.2023]</a:t>
            </a:r>
          </a:p>
          <a:p>
            <a:r>
              <a:rPr lang="en-US" dirty="0"/>
              <a:t>EUROCONTROL. (2022). One size fits all - A common unit rate for Europe? (14; Think Paper). https://www.eurocontrol.int/crco [12.05.2023]</a:t>
            </a:r>
          </a:p>
          <a:p>
            <a:r>
              <a:rPr lang="en-US" dirty="0"/>
              <a:t>EUROCONTROL. (2023). Report on the Operation of the Route Charges System in 2022. https://www.eurocontrol.int/publication/report-operation-route-charges-sys-tem-2022 [04.05.2023]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06E3C9-BD36-7B08-6FEA-A52505E414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896EA2-3833-E585-8C0B-FA6C6D19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12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74FC886-6DAD-0BD0-D50A-8D5A8D35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</p:spTree>
    <p:extLst>
      <p:ext uri="{BB962C8B-B14F-4D97-AF65-F5344CB8AC3E}">
        <p14:creationId xmlns:p14="http://schemas.microsoft.com/office/powerpoint/2010/main" val="40172953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E92879-50F6-4BAB-A240-85073BD2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913" y="6496051"/>
            <a:ext cx="252412" cy="201930"/>
          </a:xfrm>
        </p:spPr>
        <p:txBody>
          <a:bodyPr/>
          <a:lstStyle/>
          <a:p>
            <a:fld id="{27DDBF39-A922-4EC9-85F9-8977E485E50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0AB6C0-6180-4A55-8A2A-047D40BC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6125" y="6496051"/>
            <a:ext cx="8489315" cy="201930"/>
          </a:xfrm>
        </p:spPr>
        <p:txBody>
          <a:bodyPr/>
          <a:lstStyle/>
          <a:p>
            <a:r>
              <a:rPr lang="de-DE"/>
              <a:t>InterFAB Research Workshop / 19.04.2024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1BCCC80-3535-98FE-5518-A3B8F911F7B7}"/>
              </a:ext>
            </a:extLst>
          </p:cNvPr>
          <p:cNvSpPr txBox="1"/>
          <p:nvPr/>
        </p:nvSpPr>
        <p:spPr>
          <a:xfrm>
            <a:off x="2945188" y="2516909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 u="none" strike="noStrike" baseline="0" dirty="0">
                <a:solidFill>
                  <a:schemeClr val="accent2"/>
                </a:solidFill>
                <a:latin typeface="Arial" panose="020B0604020202020204" pitchFamily="34" charset="0"/>
              </a:rPr>
              <a:t>How do ATC charges influence the flight planning behaviour of airlines in Germany and how can this influence be measured?</a:t>
            </a:r>
            <a:endParaRPr lang="de-DE" sz="2800" i="1" dirty="0">
              <a:solidFill>
                <a:schemeClr val="accent2"/>
              </a:solidFill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A43902B2-0223-763D-0286-47234ABCB550}"/>
              </a:ext>
            </a:extLst>
          </p:cNvPr>
          <p:cNvSpPr/>
          <p:nvPr/>
        </p:nvSpPr>
        <p:spPr>
          <a:xfrm>
            <a:off x="0" y="4765964"/>
            <a:ext cx="3749964" cy="2092036"/>
          </a:xfrm>
          <a:custGeom>
            <a:avLst/>
            <a:gdLst>
              <a:gd name="connsiteX0" fmla="*/ 0 w 3879272"/>
              <a:gd name="connsiteY0" fmla="*/ 0 h 3251200"/>
              <a:gd name="connsiteX1" fmla="*/ 1339272 w 3879272"/>
              <a:gd name="connsiteY1" fmla="*/ 535709 h 3251200"/>
              <a:gd name="connsiteX2" fmla="*/ 2798618 w 3879272"/>
              <a:gd name="connsiteY2" fmla="*/ 1662545 h 3251200"/>
              <a:gd name="connsiteX3" fmla="*/ 3879272 w 3879272"/>
              <a:gd name="connsiteY3" fmla="*/ 32512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272" h="3251200">
                <a:moveTo>
                  <a:pt x="0" y="0"/>
                </a:moveTo>
                <a:cubicBezTo>
                  <a:pt x="436418" y="129309"/>
                  <a:pt x="872836" y="258618"/>
                  <a:pt x="1339272" y="535709"/>
                </a:cubicBezTo>
                <a:cubicBezTo>
                  <a:pt x="1805708" y="812800"/>
                  <a:pt x="2375285" y="1209963"/>
                  <a:pt x="2798618" y="1662545"/>
                </a:cubicBezTo>
                <a:cubicBezTo>
                  <a:pt x="3221951" y="2115127"/>
                  <a:pt x="3696084" y="2946400"/>
                  <a:pt x="3879272" y="3251200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94328853-E4B1-93ED-BDA2-9B098CDB4EA9}"/>
              </a:ext>
            </a:extLst>
          </p:cNvPr>
          <p:cNvSpPr/>
          <p:nvPr/>
        </p:nvSpPr>
        <p:spPr>
          <a:xfrm rot="10800000">
            <a:off x="10104581" y="0"/>
            <a:ext cx="2244435" cy="3251200"/>
          </a:xfrm>
          <a:custGeom>
            <a:avLst/>
            <a:gdLst>
              <a:gd name="connsiteX0" fmla="*/ 0 w 3879272"/>
              <a:gd name="connsiteY0" fmla="*/ 0 h 3251200"/>
              <a:gd name="connsiteX1" fmla="*/ 1339272 w 3879272"/>
              <a:gd name="connsiteY1" fmla="*/ 535709 h 3251200"/>
              <a:gd name="connsiteX2" fmla="*/ 2798618 w 3879272"/>
              <a:gd name="connsiteY2" fmla="*/ 1662545 h 3251200"/>
              <a:gd name="connsiteX3" fmla="*/ 3879272 w 3879272"/>
              <a:gd name="connsiteY3" fmla="*/ 32512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9272" h="3251200">
                <a:moveTo>
                  <a:pt x="0" y="0"/>
                </a:moveTo>
                <a:cubicBezTo>
                  <a:pt x="436418" y="129309"/>
                  <a:pt x="872836" y="258618"/>
                  <a:pt x="1339272" y="535709"/>
                </a:cubicBezTo>
                <a:cubicBezTo>
                  <a:pt x="1805708" y="812800"/>
                  <a:pt x="2375285" y="1209963"/>
                  <a:pt x="2798618" y="1662545"/>
                </a:cubicBezTo>
                <a:cubicBezTo>
                  <a:pt x="3221951" y="2115127"/>
                  <a:pt x="3696084" y="2946400"/>
                  <a:pt x="3879272" y="3251200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34B9D2E3-A658-3D58-AAEA-E8AF883118C9}"/>
              </a:ext>
            </a:extLst>
          </p:cNvPr>
          <p:cNvSpPr/>
          <p:nvPr/>
        </p:nvSpPr>
        <p:spPr>
          <a:xfrm>
            <a:off x="0" y="17257"/>
            <a:ext cx="6419273" cy="1709943"/>
          </a:xfrm>
          <a:custGeom>
            <a:avLst/>
            <a:gdLst>
              <a:gd name="connsiteX0" fmla="*/ 0 w 6419273"/>
              <a:gd name="connsiteY0" fmla="*/ 1709943 h 1709943"/>
              <a:gd name="connsiteX1" fmla="*/ 2078182 w 6419273"/>
              <a:gd name="connsiteY1" fmla="*/ 961798 h 1709943"/>
              <a:gd name="connsiteX2" fmla="*/ 3722255 w 6419273"/>
              <a:gd name="connsiteY2" fmla="*/ 767834 h 1709943"/>
              <a:gd name="connsiteX3" fmla="*/ 5504873 w 6419273"/>
              <a:gd name="connsiteY3" fmla="*/ 841725 h 1709943"/>
              <a:gd name="connsiteX4" fmla="*/ 6419273 w 6419273"/>
              <a:gd name="connsiteY4" fmla="*/ 1216 h 170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273" h="1709943">
                <a:moveTo>
                  <a:pt x="0" y="1709943"/>
                </a:moveTo>
                <a:cubicBezTo>
                  <a:pt x="728903" y="1414379"/>
                  <a:pt x="1457806" y="1118816"/>
                  <a:pt x="2078182" y="961798"/>
                </a:cubicBezTo>
                <a:cubicBezTo>
                  <a:pt x="2698558" y="804780"/>
                  <a:pt x="3151140" y="787846"/>
                  <a:pt x="3722255" y="767834"/>
                </a:cubicBezTo>
                <a:cubicBezTo>
                  <a:pt x="4293370" y="747822"/>
                  <a:pt x="5055370" y="969495"/>
                  <a:pt x="5504873" y="841725"/>
                </a:cubicBezTo>
                <a:cubicBezTo>
                  <a:pt x="5954376" y="713955"/>
                  <a:pt x="6169891" y="-34190"/>
                  <a:pt x="6419273" y="1216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B9429308-DC42-9224-1E1F-BD6E6D4ADD37}"/>
              </a:ext>
            </a:extLst>
          </p:cNvPr>
          <p:cNvSpPr/>
          <p:nvPr/>
        </p:nvSpPr>
        <p:spPr>
          <a:xfrm>
            <a:off x="8829964" y="4341091"/>
            <a:ext cx="3371272" cy="2503054"/>
          </a:xfrm>
          <a:custGeom>
            <a:avLst/>
            <a:gdLst>
              <a:gd name="connsiteX0" fmla="*/ 0 w 3371272"/>
              <a:gd name="connsiteY0" fmla="*/ 2503054 h 2503054"/>
              <a:gd name="connsiteX1" fmla="*/ 609600 w 3371272"/>
              <a:gd name="connsiteY1" fmla="*/ 1727200 h 2503054"/>
              <a:gd name="connsiteX2" fmla="*/ 1773381 w 3371272"/>
              <a:gd name="connsiteY2" fmla="*/ 1311564 h 2503054"/>
              <a:gd name="connsiteX3" fmla="*/ 2189018 w 3371272"/>
              <a:gd name="connsiteY3" fmla="*/ 858982 h 2503054"/>
              <a:gd name="connsiteX4" fmla="*/ 2724727 w 3371272"/>
              <a:gd name="connsiteY4" fmla="*/ 157018 h 2503054"/>
              <a:gd name="connsiteX5" fmla="*/ 3371272 w 3371272"/>
              <a:gd name="connsiteY5" fmla="*/ 0 h 250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272" h="2503054">
                <a:moveTo>
                  <a:pt x="0" y="2503054"/>
                </a:moveTo>
                <a:cubicBezTo>
                  <a:pt x="157018" y="2214418"/>
                  <a:pt x="314037" y="1925782"/>
                  <a:pt x="609600" y="1727200"/>
                </a:cubicBezTo>
                <a:cubicBezTo>
                  <a:pt x="905163" y="1528618"/>
                  <a:pt x="1510145" y="1456267"/>
                  <a:pt x="1773381" y="1311564"/>
                </a:cubicBezTo>
                <a:cubicBezTo>
                  <a:pt x="2036617" y="1166861"/>
                  <a:pt x="2030460" y="1051406"/>
                  <a:pt x="2189018" y="858982"/>
                </a:cubicBezTo>
                <a:cubicBezTo>
                  <a:pt x="2347576" y="666558"/>
                  <a:pt x="2527685" y="300182"/>
                  <a:pt x="2724727" y="157018"/>
                </a:cubicBezTo>
                <a:cubicBezTo>
                  <a:pt x="2921769" y="13854"/>
                  <a:pt x="3146520" y="6927"/>
                  <a:pt x="3371272" y="0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DE0FFB89-80CD-6634-D219-2C96A0642A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7" r="60814"/>
          <a:stretch/>
        </p:blipFill>
        <p:spPr>
          <a:xfrm rot="1584410">
            <a:off x="1671084" y="5096178"/>
            <a:ext cx="662730" cy="644786"/>
          </a:xfrm>
          <a:prstGeom prst="rect">
            <a:avLst/>
          </a:prstGeom>
          <a:noFill/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2B805573-5592-03D1-DB3B-162E4ABFA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49359">
            <a:off x="3103541" y="498813"/>
            <a:ext cx="668043" cy="614599"/>
          </a:xfrm>
          <a:prstGeom prst="rect">
            <a:avLst/>
          </a:prstGeom>
        </p:spPr>
      </p:pic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21DB9151-6A32-AA9C-E063-DC4EF9C65FA6}"/>
              </a:ext>
            </a:extLst>
          </p:cNvPr>
          <p:cNvSpPr/>
          <p:nvPr/>
        </p:nvSpPr>
        <p:spPr>
          <a:xfrm>
            <a:off x="5019751" y="6201766"/>
            <a:ext cx="1946875" cy="670089"/>
          </a:xfrm>
          <a:custGeom>
            <a:avLst/>
            <a:gdLst>
              <a:gd name="connsiteX0" fmla="*/ 309631 w 1946875"/>
              <a:gd name="connsiteY0" fmla="*/ 651616 h 670089"/>
              <a:gd name="connsiteX1" fmla="*/ 4831 w 1946875"/>
              <a:gd name="connsiteY1" fmla="*/ 309870 h 670089"/>
              <a:gd name="connsiteX2" fmla="*/ 189558 w 1946875"/>
              <a:gd name="connsiteY2" fmla="*/ 5070 h 670089"/>
              <a:gd name="connsiteX3" fmla="*/ 1002358 w 1946875"/>
              <a:gd name="connsiteY3" fmla="*/ 115907 h 670089"/>
              <a:gd name="connsiteX4" fmla="*/ 1519594 w 1946875"/>
              <a:gd name="connsiteY4" fmla="*/ 69725 h 670089"/>
              <a:gd name="connsiteX5" fmla="*/ 1879813 w 1946875"/>
              <a:gd name="connsiteY5" fmla="*/ 78961 h 670089"/>
              <a:gd name="connsiteX6" fmla="*/ 1916758 w 1946875"/>
              <a:gd name="connsiteY6" fmla="*/ 263689 h 670089"/>
              <a:gd name="connsiteX7" fmla="*/ 1547304 w 1946875"/>
              <a:gd name="connsiteY7" fmla="*/ 337579 h 670089"/>
              <a:gd name="connsiteX8" fmla="*/ 1251740 w 1946875"/>
              <a:gd name="connsiteY8" fmla="*/ 439179 h 670089"/>
              <a:gd name="connsiteX9" fmla="*/ 1251740 w 1946875"/>
              <a:gd name="connsiteY9" fmla="*/ 670089 h 6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6875" h="670089">
                <a:moveTo>
                  <a:pt x="309631" y="651616"/>
                </a:moveTo>
                <a:cubicBezTo>
                  <a:pt x="167237" y="534622"/>
                  <a:pt x="24843" y="417628"/>
                  <a:pt x="4831" y="309870"/>
                </a:cubicBezTo>
                <a:cubicBezTo>
                  <a:pt x="-15181" y="202112"/>
                  <a:pt x="23304" y="37397"/>
                  <a:pt x="189558" y="5070"/>
                </a:cubicBezTo>
                <a:cubicBezTo>
                  <a:pt x="355812" y="-27257"/>
                  <a:pt x="780685" y="105131"/>
                  <a:pt x="1002358" y="115907"/>
                </a:cubicBezTo>
                <a:cubicBezTo>
                  <a:pt x="1224031" y="126683"/>
                  <a:pt x="1373352" y="75883"/>
                  <a:pt x="1519594" y="69725"/>
                </a:cubicBezTo>
                <a:cubicBezTo>
                  <a:pt x="1665837" y="63567"/>
                  <a:pt x="1813619" y="46634"/>
                  <a:pt x="1879813" y="78961"/>
                </a:cubicBezTo>
                <a:cubicBezTo>
                  <a:pt x="1946007" y="111288"/>
                  <a:pt x="1972176" y="220586"/>
                  <a:pt x="1916758" y="263689"/>
                </a:cubicBezTo>
                <a:cubicBezTo>
                  <a:pt x="1861340" y="306792"/>
                  <a:pt x="1658140" y="308331"/>
                  <a:pt x="1547304" y="337579"/>
                </a:cubicBezTo>
                <a:cubicBezTo>
                  <a:pt x="1436468" y="366827"/>
                  <a:pt x="1301001" y="383761"/>
                  <a:pt x="1251740" y="439179"/>
                </a:cubicBezTo>
                <a:cubicBezTo>
                  <a:pt x="1202479" y="494597"/>
                  <a:pt x="1240964" y="602356"/>
                  <a:pt x="1251740" y="670089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4" name="Picture 6" descr="Helicopter bottom view silhouette - Free transport icons">
            <a:extLst>
              <a:ext uri="{FF2B5EF4-FFF2-40B4-BE49-F238E27FC236}">
                <a16:creationId xmlns:a16="http://schemas.microsoft.com/office/drawing/2014/main" id="{17F3D1D0-0CFE-51C7-6B89-F284EA90C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8778">
            <a:off x="6118391" y="6072003"/>
            <a:ext cx="462763" cy="4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Freihandform: Form 2050">
            <a:extLst>
              <a:ext uri="{FF2B5EF4-FFF2-40B4-BE49-F238E27FC236}">
                <a16:creationId xmlns:a16="http://schemas.microsoft.com/office/drawing/2014/main" id="{D468F3DF-F246-734F-957A-CEEE3D7D0BD7}"/>
              </a:ext>
            </a:extLst>
          </p:cNvPr>
          <p:cNvSpPr/>
          <p:nvPr/>
        </p:nvSpPr>
        <p:spPr>
          <a:xfrm>
            <a:off x="-36945" y="0"/>
            <a:ext cx="1142693" cy="3186545"/>
          </a:xfrm>
          <a:custGeom>
            <a:avLst/>
            <a:gdLst>
              <a:gd name="connsiteX0" fmla="*/ 480290 w 1142693"/>
              <a:gd name="connsiteY0" fmla="*/ 0 h 3186545"/>
              <a:gd name="connsiteX1" fmla="*/ 646545 w 1142693"/>
              <a:gd name="connsiteY1" fmla="*/ 443345 h 3186545"/>
              <a:gd name="connsiteX2" fmla="*/ 969818 w 1142693"/>
              <a:gd name="connsiteY2" fmla="*/ 729673 h 3186545"/>
              <a:gd name="connsiteX3" fmla="*/ 1099127 w 1142693"/>
              <a:gd name="connsiteY3" fmla="*/ 1413164 h 3186545"/>
              <a:gd name="connsiteX4" fmla="*/ 1099127 w 1142693"/>
              <a:gd name="connsiteY4" fmla="*/ 2152073 h 3186545"/>
              <a:gd name="connsiteX5" fmla="*/ 581890 w 1142693"/>
              <a:gd name="connsiteY5" fmla="*/ 3066473 h 3186545"/>
              <a:gd name="connsiteX6" fmla="*/ 0 w 1142693"/>
              <a:gd name="connsiteY6" fmla="*/ 3186545 h 318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2693" h="3186545">
                <a:moveTo>
                  <a:pt x="480290" y="0"/>
                </a:moveTo>
                <a:cubicBezTo>
                  <a:pt x="522623" y="160866"/>
                  <a:pt x="564957" y="321733"/>
                  <a:pt x="646545" y="443345"/>
                </a:cubicBezTo>
                <a:cubicBezTo>
                  <a:pt x="728133" y="564957"/>
                  <a:pt x="894388" y="568036"/>
                  <a:pt x="969818" y="729673"/>
                </a:cubicBezTo>
                <a:cubicBezTo>
                  <a:pt x="1045248" y="891310"/>
                  <a:pt x="1077576" y="1176097"/>
                  <a:pt x="1099127" y="1413164"/>
                </a:cubicBezTo>
                <a:cubicBezTo>
                  <a:pt x="1120678" y="1650231"/>
                  <a:pt x="1185333" y="1876522"/>
                  <a:pt x="1099127" y="2152073"/>
                </a:cubicBezTo>
                <a:cubicBezTo>
                  <a:pt x="1012921" y="2427625"/>
                  <a:pt x="765078" y="2894061"/>
                  <a:pt x="581890" y="3066473"/>
                </a:cubicBezTo>
                <a:cubicBezTo>
                  <a:pt x="398702" y="3238885"/>
                  <a:pt x="76970" y="3123430"/>
                  <a:pt x="0" y="3186545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AF9FD85-3649-0493-C7E3-7FE6FF5E136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61387">
            <a:off x="10937359" y="4894394"/>
            <a:ext cx="339984" cy="369384"/>
          </a:xfrm>
          <a:prstGeom prst="rect">
            <a:avLst/>
          </a:prstGeom>
        </p:spPr>
      </p:pic>
      <p:pic>
        <p:nvPicPr>
          <p:cNvPr id="2056" name="Picture 8" descr="Free Black Boeing 747 Icon - Download Black Boeing 747 Icon">
            <a:extLst>
              <a:ext uri="{FF2B5EF4-FFF2-40B4-BE49-F238E27FC236}">
                <a16:creationId xmlns:a16="http://schemas.microsoft.com/office/drawing/2014/main" id="{AA2C488F-3053-B298-FCE5-BCA25C84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843">
            <a:off x="10262880" y="1034772"/>
            <a:ext cx="833957" cy="83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416DD6C-9441-36CC-7F65-F2C1739A328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957944">
            <a:off x="765272" y="2344773"/>
            <a:ext cx="301778" cy="3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619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DCD72-871F-C7D5-C02F-21CBB6E5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B367F2-B842-7D85-8A13-0067B6C2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403A1F-2BE8-199D-155D-CF7E3C9D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7E7BC6C6-6442-BE89-4234-75422709C5B9}"/>
              </a:ext>
            </a:extLst>
          </p:cNvPr>
          <p:cNvSpPr txBox="1">
            <a:spLocks/>
          </p:cNvSpPr>
          <p:nvPr/>
        </p:nvSpPr>
        <p:spPr>
          <a:xfrm>
            <a:off x="1062182" y="1490618"/>
            <a:ext cx="10289740" cy="44426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Font typeface="+mj-lt"/>
              <a:buAutoNum type="arabicParenR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177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25475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08038" indent="-18097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Situation &amp; Research question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Methodology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Quantitative results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Qualitative validation and interpretation</a:t>
            </a:r>
          </a:p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Conclusion &amp; Outlook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77BE5FF-E51B-F4CB-ECA0-F26A33FF46E7}"/>
              </a:ext>
            </a:extLst>
          </p:cNvPr>
          <p:cNvCxnSpPr>
            <a:cxnSpLocks/>
            <a:endCxn id="21" idx="4"/>
          </p:cNvCxnSpPr>
          <p:nvPr/>
        </p:nvCxnSpPr>
        <p:spPr>
          <a:xfrm>
            <a:off x="772252" y="1628105"/>
            <a:ext cx="6454" cy="253192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79BC7ECB-445B-81E7-1ACA-1AAEF2EC6489}"/>
              </a:ext>
            </a:extLst>
          </p:cNvPr>
          <p:cNvSpPr/>
          <p:nvPr/>
        </p:nvSpPr>
        <p:spPr>
          <a:xfrm>
            <a:off x="674832" y="1536798"/>
            <a:ext cx="216000" cy="216000"/>
          </a:xfrm>
          <a:prstGeom prst="ellipse">
            <a:avLst/>
          </a:prstGeom>
          <a:solidFill>
            <a:srgbClr val="0C49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4000" rIns="0" bIns="54000" rtlCol="0" anchor="ctr" anchorCtr="1"/>
          <a:lstStyle/>
          <a:p>
            <a:pPr algn="ctr">
              <a:lnSpc>
                <a:spcPct val="105000"/>
              </a:lnSpc>
            </a:pPr>
            <a:r>
              <a:rPr lang="de-DE" sz="1400" dirty="0"/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8876F8D-E6A5-3E8F-01BC-71FA412498D6}"/>
              </a:ext>
            </a:extLst>
          </p:cNvPr>
          <p:cNvSpPr/>
          <p:nvPr/>
        </p:nvSpPr>
        <p:spPr>
          <a:xfrm>
            <a:off x="674832" y="2141780"/>
            <a:ext cx="216000" cy="216000"/>
          </a:xfrm>
          <a:prstGeom prst="ellipse">
            <a:avLst/>
          </a:prstGeom>
          <a:solidFill>
            <a:srgbClr val="0C49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4000" rIns="0" bIns="54000" rtlCol="0" anchor="ctr" anchorCtr="1"/>
          <a:lstStyle/>
          <a:p>
            <a:pPr algn="ctr">
              <a:lnSpc>
                <a:spcPct val="105000"/>
              </a:lnSpc>
            </a:pPr>
            <a:r>
              <a:rPr lang="de-DE" sz="1400" dirty="0"/>
              <a:t>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EC14D7-3D67-8E21-EFC1-123488D4B479}"/>
              </a:ext>
            </a:extLst>
          </p:cNvPr>
          <p:cNvSpPr/>
          <p:nvPr/>
        </p:nvSpPr>
        <p:spPr>
          <a:xfrm>
            <a:off x="672482" y="2746762"/>
            <a:ext cx="216000" cy="216000"/>
          </a:xfrm>
          <a:prstGeom prst="ellipse">
            <a:avLst/>
          </a:prstGeom>
          <a:solidFill>
            <a:srgbClr val="0C49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6000" rIns="0" bIns="36000" rtlCol="0" anchor="ctr" anchorCtr="1"/>
          <a:lstStyle/>
          <a:p>
            <a:pPr algn="ctr">
              <a:lnSpc>
                <a:spcPct val="105000"/>
              </a:lnSpc>
            </a:pPr>
            <a:r>
              <a:rPr lang="de-DE" sz="1400" dirty="0"/>
              <a:t>3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D7C3DD3-4F98-2209-515A-2B3576058CD4}"/>
              </a:ext>
            </a:extLst>
          </p:cNvPr>
          <p:cNvSpPr/>
          <p:nvPr/>
        </p:nvSpPr>
        <p:spPr>
          <a:xfrm>
            <a:off x="672070" y="3351744"/>
            <a:ext cx="216000" cy="216000"/>
          </a:xfrm>
          <a:prstGeom prst="ellipse">
            <a:avLst/>
          </a:prstGeom>
          <a:solidFill>
            <a:srgbClr val="0C49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4000" rIns="0" bIns="36000" rtlCol="0" anchor="ctr" anchorCtr="1"/>
          <a:lstStyle/>
          <a:p>
            <a:pPr algn="ctr">
              <a:lnSpc>
                <a:spcPct val="105000"/>
              </a:lnSpc>
            </a:pPr>
            <a:r>
              <a:rPr lang="de-DE" sz="1400" dirty="0"/>
              <a:t>4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E410978-9003-3A90-7726-F371D4675C01}"/>
              </a:ext>
            </a:extLst>
          </p:cNvPr>
          <p:cNvSpPr/>
          <p:nvPr/>
        </p:nvSpPr>
        <p:spPr>
          <a:xfrm>
            <a:off x="670706" y="3944027"/>
            <a:ext cx="216000" cy="216000"/>
          </a:xfrm>
          <a:prstGeom prst="ellipse">
            <a:avLst/>
          </a:prstGeom>
          <a:solidFill>
            <a:srgbClr val="0C49A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54000" rIns="0" bIns="36000" rtlCol="0" anchor="ctr" anchorCtr="1"/>
          <a:lstStyle/>
          <a:p>
            <a:pPr algn="ctr">
              <a:lnSpc>
                <a:spcPct val="105000"/>
              </a:lnSpc>
            </a:pPr>
            <a:r>
              <a:rPr lang="de-DE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5492248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0296C-7ACF-5EF1-1148-C2FFD2157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e-DE" dirty="0"/>
              <a:t>Situation &amp; Research </a:t>
            </a:r>
            <a:r>
              <a:rPr lang="de-DE" dirty="0" err="1"/>
              <a:t>question</a:t>
            </a: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EB938CA-303D-843F-56C9-A5D6C064E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058"/>
          <a:stretch/>
        </p:blipFill>
        <p:spPr>
          <a:xfrm>
            <a:off x="442912" y="1308805"/>
            <a:ext cx="5939415" cy="4284842"/>
          </a:xfr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82D02-9ECF-47DB-C401-BA1D58F0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F49D61E-5AB3-7F20-067A-AC9AF7870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  <a:endParaRPr lang="de-DE" dirty="0"/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1FA0EFE4-57B1-CDB0-6949-4A97707FE7D8}"/>
              </a:ext>
            </a:extLst>
          </p:cNvPr>
          <p:cNvSpPr/>
          <p:nvPr/>
        </p:nvSpPr>
        <p:spPr>
          <a:xfrm>
            <a:off x="442914" y="1482728"/>
            <a:ext cx="6456650" cy="4104000"/>
          </a:xfrm>
          <a:prstGeom prst="homePlate">
            <a:avLst>
              <a:gd name="adj" fmla="val 12553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54EDAB0-5FAF-0B18-D487-8256AE681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655" y="1561465"/>
            <a:ext cx="2864050" cy="3946525"/>
          </a:xfrm>
          <a:prstGeom prst="rect">
            <a:avLst/>
          </a:prstGeom>
        </p:spPr>
      </p:pic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28BC9663-60B3-E822-8D9C-7AD42D9E9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Source; </a:t>
            </a:r>
            <a:r>
              <a:rPr lang="en-US" dirty="0"/>
              <a:t>EUROCONTROL. (2022). One size fits all - A common unit rate for Europe? (14; Think Paper). https://www.eurocontrol.int/crco [12.05.2023]</a:t>
            </a:r>
            <a:endParaRPr lang="en-GB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D7C6B04-F0E5-1127-631D-7C433509663E}"/>
              </a:ext>
            </a:extLst>
          </p:cNvPr>
          <p:cNvSpPr/>
          <p:nvPr/>
        </p:nvSpPr>
        <p:spPr>
          <a:xfrm>
            <a:off x="8142514" y="2690949"/>
            <a:ext cx="740229" cy="1567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84D68F8-721D-325D-D79A-5E1DD5C984DE}"/>
              </a:ext>
            </a:extLst>
          </p:cNvPr>
          <p:cNvCxnSpPr>
            <a:cxnSpLocks/>
          </p:cNvCxnSpPr>
          <p:nvPr/>
        </p:nvCxnSpPr>
        <p:spPr>
          <a:xfrm flipH="1" flipV="1">
            <a:off x="8142514" y="2690949"/>
            <a:ext cx="244376" cy="3135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267804A-BF1E-7D52-7212-1150412BE05B}"/>
              </a:ext>
            </a:extLst>
          </p:cNvPr>
          <p:cNvCxnSpPr>
            <a:cxnSpLocks/>
          </p:cNvCxnSpPr>
          <p:nvPr/>
        </p:nvCxnSpPr>
        <p:spPr>
          <a:xfrm flipH="1" flipV="1">
            <a:off x="8142514" y="2847703"/>
            <a:ext cx="252213" cy="687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C6E8A626-7CF9-6125-B391-3F5E97138597}"/>
              </a:ext>
            </a:extLst>
          </p:cNvPr>
          <p:cNvCxnSpPr>
            <a:cxnSpLocks/>
          </p:cNvCxnSpPr>
          <p:nvPr/>
        </p:nvCxnSpPr>
        <p:spPr>
          <a:xfrm flipH="1" flipV="1">
            <a:off x="8887097" y="2845050"/>
            <a:ext cx="2356275" cy="6642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2F6CDA1D-53A9-DF26-A867-CF41788967A2}"/>
              </a:ext>
            </a:extLst>
          </p:cNvPr>
          <p:cNvCxnSpPr>
            <a:cxnSpLocks/>
          </p:cNvCxnSpPr>
          <p:nvPr/>
        </p:nvCxnSpPr>
        <p:spPr>
          <a:xfrm flipH="1" flipV="1">
            <a:off x="8870351" y="2685643"/>
            <a:ext cx="2373021" cy="3188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E5948DD5-9763-8669-2F4D-A299287D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5397" y="3004457"/>
            <a:ext cx="2847975" cy="50482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91F5F2D-66AD-8E37-E4D6-42CD145EE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58827"/>
            <a:ext cx="11306175" cy="365125"/>
          </a:xfrm>
        </p:spPr>
        <p:txBody>
          <a:bodyPr/>
          <a:lstStyle/>
          <a:p>
            <a:r>
              <a:rPr lang="de-DE" dirty="0"/>
              <a:t>The en-route </a:t>
            </a:r>
            <a:r>
              <a:rPr lang="de-DE" dirty="0" err="1"/>
              <a:t>unit</a:t>
            </a:r>
            <a:r>
              <a:rPr lang="de-DE" dirty="0"/>
              <a:t> rate </a:t>
            </a:r>
            <a:r>
              <a:rPr lang="de-DE" dirty="0" err="1"/>
              <a:t>patchwork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85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F03575E4-3228-2108-037E-DBFA173834CE}"/>
              </a:ext>
            </a:extLst>
          </p:cNvPr>
          <p:cNvSpPr/>
          <p:nvPr/>
        </p:nvSpPr>
        <p:spPr>
          <a:xfrm>
            <a:off x="442912" y="1394691"/>
            <a:ext cx="5468361" cy="48568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t"/>
          <a:lstStyle/>
          <a:p>
            <a:pPr algn="ctr">
              <a:lnSpc>
                <a:spcPct val="105000"/>
              </a:lnSpc>
            </a:pPr>
            <a:r>
              <a:rPr lang="en-GB" sz="1400" b="1" dirty="0">
                <a:solidFill>
                  <a:srgbClr val="002060"/>
                </a:solidFill>
              </a:rPr>
              <a:t>Simulations</a:t>
            </a: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r>
              <a:rPr lang="en-GB" sz="1200" dirty="0">
                <a:solidFill>
                  <a:srgbClr val="002060"/>
                </a:solidFill>
              </a:rPr>
              <a:t>Quantitative analyses with the Network Strategic Tool (NEST) from EUROCONTROL:</a:t>
            </a:r>
          </a:p>
          <a:p>
            <a:pPr marL="285750" indent="-2857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100" dirty="0">
                <a:solidFill>
                  <a:srgbClr val="002060"/>
                </a:solidFill>
              </a:rPr>
              <a:t>Scenario-based simulations</a:t>
            </a:r>
          </a:p>
          <a:p>
            <a:pPr marL="285750" indent="-2857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100" dirty="0">
                <a:solidFill>
                  <a:srgbClr val="002060"/>
                </a:solidFill>
              </a:rPr>
              <a:t>Dynamic, deterministic, discrete / quasi-continuous </a:t>
            </a:r>
          </a:p>
          <a:p>
            <a:pPr marL="285750" indent="-2857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100" dirty="0">
                <a:solidFill>
                  <a:srgbClr val="002060"/>
                </a:solidFill>
              </a:rPr>
              <a:t>Based on data from the DDR2 of EUROCONTROL</a:t>
            </a:r>
          </a:p>
          <a:p>
            <a:pPr>
              <a:lnSpc>
                <a:spcPct val="105000"/>
              </a:lnSpc>
            </a:pPr>
            <a:endParaRPr lang="en-GB" sz="11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r>
              <a:rPr lang="en-GB" sz="1200" dirty="0">
                <a:solidFill>
                  <a:srgbClr val="002060"/>
                </a:solidFill>
              </a:rPr>
              <a:t>Pros and Cons of simulations according to Chung (2004):</a:t>
            </a:r>
          </a:p>
          <a:p>
            <a:pPr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r>
              <a:rPr lang="en-GB" sz="1200" dirty="0">
                <a:solidFill>
                  <a:srgbClr val="002060"/>
                </a:solidFill>
              </a:rPr>
              <a:t>Aim of the simulations:</a:t>
            </a:r>
          </a:p>
          <a:p>
            <a:pPr algn="just">
              <a:lnSpc>
                <a:spcPct val="105000"/>
              </a:lnSpc>
            </a:pPr>
            <a:r>
              <a:rPr lang="en-GB" sz="1100" i="1" dirty="0">
                <a:solidFill>
                  <a:srgbClr val="002060"/>
                </a:solidFill>
              </a:rPr>
              <a:t>Computing the total nautical miles flown in the German airspace (=demand) at different unit rates and fuel prices, to derive the impact of ATC charges on the flight planning.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EDF88-DA1C-7373-9190-507E40DD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en-GB" dirty="0"/>
              <a:t>Methodology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0EE8DE-2FDA-0C70-FA89-B1AC92D9DF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586298-8515-DB17-4B1D-151D0A45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0418705-5612-43B0-001E-1DC2553B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InterFAB Research Workshop / 19.04.2024</a:t>
            </a:r>
            <a:endParaRPr lang="en-GB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447AF32-DC4B-6ED9-B85B-8A1BE04A0708}"/>
              </a:ext>
            </a:extLst>
          </p:cNvPr>
          <p:cNvSpPr/>
          <p:nvPr/>
        </p:nvSpPr>
        <p:spPr>
          <a:xfrm>
            <a:off x="6280728" y="1394691"/>
            <a:ext cx="5468361" cy="485688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t"/>
          <a:lstStyle/>
          <a:p>
            <a:pPr algn="ctr">
              <a:lnSpc>
                <a:spcPct val="105000"/>
              </a:lnSpc>
            </a:pPr>
            <a:r>
              <a:rPr lang="en-GB" sz="1400" b="1" dirty="0">
                <a:solidFill>
                  <a:srgbClr val="002060"/>
                </a:solidFill>
              </a:rPr>
              <a:t>Expert interviews</a:t>
            </a:r>
            <a:endParaRPr lang="en-GB" sz="1200" dirty="0">
              <a:solidFill>
                <a:srgbClr val="002060"/>
              </a:solidFill>
            </a:endParaRP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GB" sz="1200" dirty="0">
                <a:solidFill>
                  <a:srgbClr val="002060"/>
                </a:solidFill>
              </a:rPr>
              <a:t>Motivation: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002060"/>
                </a:solidFill>
              </a:rPr>
              <a:t>Better understanding of the flight planning processes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002060"/>
                </a:solidFill>
              </a:rPr>
              <a:t>Validation of the simulation’s input data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002060"/>
                </a:solidFill>
              </a:rPr>
              <a:t>Expectations regarding the simulation results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002060"/>
                </a:solidFill>
              </a:rPr>
              <a:t>Validation and interpretation of the quantitative results</a:t>
            </a: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endParaRPr lang="en-GB" sz="1200" dirty="0">
              <a:solidFill>
                <a:srgbClr val="002060"/>
              </a:solidFill>
            </a:endParaRPr>
          </a:p>
          <a:p>
            <a:pPr>
              <a:lnSpc>
                <a:spcPct val="105000"/>
              </a:lnSpc>
            </a:pPr>
            <a:r>
              <a:rPr lang="en-GB" sz="1200" dirty="0">
                <a:solidFill>
                  <a:srgbClr val="002060"/>
                </a:solidFill>
              </a:rPr>
              <a:t>Key Takeaways:</a:t>
            </a:r>
          </a:p>
          <a:p>
            <a:pPr marL="171450" indent="-252000">
              <a:lnSpc>
                <a:spcPct val="105000"/>
              </a:lnSpc>
              <a:buFont typeface="Arial" panose="020B0604020202020204" pitchFamily="34" charset="0"/>
              <a:buChar char="→"/>
            </a:pPr>
            <a:r>
              <a:rPr lang="en-US" sz="1200" dirty="0">
                <a:solidFill>
                  <a:srgbClr val="002060"/>
                </a:solidFill>
              </a:rPr>
              <a:t>Total costs are considered in the planning process</a:t>
            </a:r>
          </a:p>
          <a:p>
            <a:pPr marL="171450" indent="-252000">
              <a:lnSpc>
                <a:spcPct val="105000"/>
              </a:lnSpc>
              <a:buFont typeface="Arial" panose="020B0604020202020204" pitchFamily="34" charset="0"/>
              <a:buChar char="→"/>
            </a:pPr>
            <a:r>
              <a:rPr lang="en-GB" sz="1200" dirty="0">
                <a:solidFill>
                  <a:srgbClr val="002060"/>
                </a:solidFill>
              </a:rPr>
              <a:t>Different target values in flight planning (MCT, MFT, MTT, MDT)</a:t>
            </a:r>
          </a:p>
          <a:p>
            <a:pPr marL="171450" indent="-252000">
              <a:lnSpc>
                <a:spcPct val="105000"/>
              </a:lnSpc>
              <a:buFont typeface="Arial" panose="020B0604020202020204" pitchFamily="34" charset="0"/>
              <a:buChar char="→"/>
            </a:pPr>
            <a:r>
              <a:rPr lang="en-US" sz="1200" dirty="0">
                <a:solidFill>
                  <a:srgbClr val="002060"/>
                </a:solidFill>
              </a:rPr>
              <a:t>Factors influencing the relevance of ATC charges (delays, business model, destinations, ...)</a:t>
            </a:r>
            <a:endParaRPr lang="en-GB" sz="1200" dirty="0">
              <a:solidFill>
                <a:srgbClr val="002060"/>
              </a:solidFill>
            </a:endParaRPr>
          </a:p>
          <a:p>
            <a:pPr marL="171450" indent="-252000">
              <a:lnSpc>
                <a:spcPct val="105000"/>
              </a:lnSpc>
              <a:buFont typeface="Arial" panose="020B0604020202020204" pitchFamily="34" charset="0"/>
              <a:buChar char="→"/>
            </a:pPr>
            <a:endParaRPr lang="en-GB" sz="1200" dirty="0">
              <a:solidFill>
                <a:srgbClr val="002060"/>
              </a:solidFill>
            </a:endParaRPr>
          </a:p>
          <a:p>
            <a:pPr algn="ctr">
              <a:lnSpc>
                <a:spcPct val="105000"/>
              </a:lnSpc>
            </a:pP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14" name="Grafik 13" descr="Link mit einfarbiger Füllung">
            <a:extLst>
              <a:ext uri="{FF2B5EF4-FFF2-40B4-BE49-F238E27FC236}">
                <a16:creationId xmlns:a16="http://schemas.microsoft.com/office/drawing/2014/main" id="{A161FB5D-02A1-1ED0-25DC-AE3546537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42334">
            <a:off x="5747183" y="3464792"/>
            <a:ext cx="716683" cy="716683"/>
          </a:xfrm>
          <a:prstGeom prst="rect">
            <a:avLst/>
          </a:prstGeom>
        </p:spPr>
      </p:pic>
      <p:graphicFrame>
        <p:nvGraphicFramePr>
          <p:cNvPr id="18" name="Tabelle 18">
            <a:extLst>
              <a:ext uri="{FF2B5EF4-FFF2-40B4-BE49-F238E27FC236}">
                <a16:creationId xmlns:a16="http://schemas.microsoft.com/office/drawing/2014/main" id="{D2E8E3D1-FD51-EADB-90B1-89D2BB5481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618717"/>
              </p:ext>
            </p:extLst>
          </p:nvPr>
        </p:nvGraphicFramePr>
        <p:xfrm>
          <a:off x="681507" y="3444240"/>
          <a:ext cx="4917282" cy="1251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58641">
                  <a:extLst>
                    <a:ext uri="{9D8B030D-6E8A-4147-A177-3AD203B41FA5}">
                      <a16:colId xmlns:a16="http://schemas.microsoft.com/office/drawing/2014/main" val="3969870864"/>
                    </a:ext>
                  </a:extLst>
                </a:gridCol>
                <a:gridCol w="2458641">
                  <a:extLst>
                    <a:ext uri="{9D8B030D-6E8A-4147-A177-3AD203B41FA5}">
                      <a16:colId xmlns:a16="http://schemas.microsoft.com/office/drawing/2014/main" val="1129432039"/>
                    </a:ext>
                  </a:extLst>
                </a:gridCol>
              </a:tblGrid>
              <a:tr h="228071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Cons</a:t>
                      </a:r>
                      <a:endParaRPr lang="de-D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881854"/>
                  </a:ext>
                </a:extLst>
              </a:tr>
              <a:tr h="992505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 err="1"/>
                        <a:t>Experimenting</a:t>
                      </a:r>
                      <a:r>
                        <a:rPr lang="de-DE" sz="1050" dirty="0"/>
                        <a:t> in </a:t>
                      </a:r>
                      <a:r>
                        <a:rPr lang="de-DE" sz="1050" dirty="0" err="1"/>
                        <a:t>reduced</a:t>
                      </a:r>
                      <a:r>
                        <a:rPr lang="de-DE" sz="1050" dirty="0"/>
                        <a:t>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 err="1"/>
                        <a:t>Reduced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analytical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requirements</a:t>
                      </a:r>
                      <a:endParaRPr lang="de-DE" sz="105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 err="1"/>
                        <a:t>Animated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model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illustration</a:t>
                      </a:r>
                      <a:endParaRPr lang="de-DE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Incorrect input data leads to an incorrect result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dirty="0"/>
                        <a:t>No simple answers to complex problems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050" dirty="0" err="1"/>
                        <a:t>No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independent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problem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solving</a:t>
                      </a:r>
                      <a:endParaRPr lang="de-DE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247058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CD714347-B37D-1A79-7892-1365B420FA4B}"/>
              </a:ext>
            </a:extLst>
          </p:cNvPr>
          <p:cNvSpPr/>
          <p:nvPr/>
        </p:nvSpPr>
        <p:spPr>
          <a:xfrm>
            <a:off x="6464212" y="1758924"/>
            <a:ext cx="5094514" cy="1254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05000"/>
              </a:lnSpc>
            </a:pPr>
            <a:r>
              <a:rPr lang="en-GB" sz="1200" dirty="0">
                <a:solidFill>
                  <a:srgbClr val="666666"/>
                </a:solidFill>
              </a:rPr>
              <a:t>Key Facts: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666666"/>
                </a:solidFill>
              </a:rPr>
              <a:t>3 airlines (&gt;500.000 flights in 2022)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666666"/>
                </a:solidFill>
              </a:rPr>
              <a:t>3 different business models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666666"/>
                </a:solidFill>
              </a:rPr>
              <a:t>2 visits and 1 online meeting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666666"/>
                </a:solidFill>
              </a:rPr>
              <a:t>17 standardised questions </a:t>
            </a:r>
          </a:p>
          <a:p>
            <a:pPr marL="171450" indent="-171450">
              <a:lnSpc>
                <a:spcPct val="105000"/>
              </a:lnSpc>
              <a:buFont typeface="Symbol" panose="05050102010706020507" pitchFamily="18" charset="2"/>
              <a:buChar char="-"/>
            </a:pPr>
            <a:r>
              <a:rPr lang="en-GB" sz="1200" dirty="0">
                <a:solidFill>
                  <a:srgbClr val="666666"/>
                </a:solidFill>
              </a:rPr>
              <a:t>3 business units of the planning process are represented</a:t>
            </a:r>
          </a:p>
        </p:txBody>
      </p:sp>
      <p:sp>
        <p:nvSpPr>
          <p:cNvPr id="23" name="Pfeil: Chevron 22">
            <a:extLst>
              <a:ext uri="{FF2B5EF4-FFF2-40B4-BE49-F238E27FC236}">
                <a16:creationId xmlns:a16="http://schemas.microsoft.com/office/drawing/2014/main" id="{73520DC8-66F6-3FF4-4E9D-77FE59DB8F50}"/>
              </a:ext>
            </a:extLst>
          </p:cNvPr>
          <p:cNvSpPr/>
          <p:nvPr/>
        </p:nvSpPr>
        <p:spPr>
          <a:xfrm rot="5400000">
            <a:off x="8892320" y="3122172"/>
            <a:ext cx="238295" cy="2818121"/>
          </a:xfrm>
          <a:prstGeom prst="chevron">
            <a:avLst>
              <a:gd name="adj" fmla="val 8167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67EEA7A-48AA-4E5A-E4E6-DC264EB23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739598"/>
            <a:ext cx="11306175" cy="365125"/>
          </a:xfrm>
        </p:spPr>
        <p:txBody>
          <a:bodyPr/>
          <a:lstStyle/>
          <a:p>
            <a:r>
              <a:rPr lang="en-GB" dirty="0"/>
              <a:t>NEST simulations and Expert interviews</a:t>
            </a:r>
          </a:p>
        </p:txBody>
      </p:sp>
      <p:pic>
        <p:nvPicPr>
          <p:cNvPr id="8" name="Grafik 7" descr="Ein Bild, das Grafiken, Schrift, Grafikdesign, Screenshot enthält.&#10;&#10;Automatisch generierte Beschreibung">
            <a:extLst>
              <a:ext uri="{FF2B5EF4-FFF2-40B4-BE49-F238E27FC236}">
                <a16:creationId xmlns:a16="http://schemas.microsoft.com/office/drawing/2014/main" id="{2D9A85C5-5155-589D-5189-F81E82439F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4"/>
          <a:stretch/>
        </p:blipFill>
        <p:spPr>
          <a:xfrm>
            <a:off x="4378753" y="2170702"/>
            <a:ext cx="617357" cy="5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E968B2-C10A-4386-6B0B-B1DC22BA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364" y="1715812"/>
            <a:ext cx="2538412" cy="495475"/>
          </a:xfrm>
        </p:spPr>
        <p:txBody>
          <a:bodyPr/>
          <a:lstStyle/>
          <a:p>
            <a:pPr marL="342900" indent="-342900" algn="ctr">
              <a:buFont typeface="+mj-lt"/>
              <a:buAutoNum type="arabicPeriod"/>
            </a:pPr>
            <a:r>
              <a:rPr lang="en-GB" b="1" dirty="0"/>
              <a:t>Minimum Cost Track as a starting point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D7278E-454A-D8FA-EC9E-FFD46DB42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glance at reality: differently optimised tracks in the operational planning process</a:t>
            </a:r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3E8383-ED98-5068-5A1D-AB7B77B674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225D8C-0437-6421-70B9-00B072BD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6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C20C0F2-5328-0BAF-7FEF-19906305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744D41-372F-1E04-386A-43D639E4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en-GB" dirty="0"/>
              <a:t>Methodology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9D5AE44-DBD8-7405-24B5-7DA389D56292}"/>
              </a:ext>
            </a:extLst>
          </p:cNvPr>
          <p:cNvSpPr/>
          <p:nvPr/>
        </p:nvSpPr>
        <p:spPr>
          <a:xfrm>
            <a:off x="8841649" y="1133475"/>
            <a:ext cx="514011" cy="49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DD9DDD4-A3C1-5B06-F564-F639859C56CD}"/>
              </a:ext>
            </a:extLst>
          </p:cNvPr>
          <p:cNvSpPr/>
          <p:nvPr/>
        </p:nvSpPr>
        <p:spPr>
          <a:xfrm>
            <a:off x="1353570" y="3618234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 dirty="0"/>
          </a:p>
        </p:txBody>
      </p:sp>
      <p:sp>
        <p:nvSpPr>
          <p:cNvPr id="17" name="Freeform 82">
            <a:extLst>
              <a:ext uri="{FF2B5EF4-FFF2-40B4-BE49-F238E27FC236}">
                <a16:creationId xmlns:a16="http://schemas.microsoft.com/office/drawing/2014/main" id="{49255323-0469-ED9C-AEE9-DF258E27817D}"/>
              </a:ext>
            </a:extLst>
          </p:cNvPr>
          <p:cNvSpPr>
            <a:spLocks noChangeAspect="1"/>
          </p:cNvSpPr>
          <p:nvPr/>
        </p:nvSpPr>
        <p:spPr bwMode="auto">
          <a:xfrm>
            <a:off x="1506925" y="3796290"/>
            <a:ext cx="499456" cy="545850"/>
          </a:xfrm>
          <a:custGeom>
            <a:avLst/>
            <a:gdLst>
              <a:gd name="T0" fmla="*/ 1861 w 1874"/>
              <a:gd name="T1" fmla="*/ 1582 h 2048"/>
              <a:gd name="T2" fmla="*/ 1832 w 1874"/>
              <a:gd name="T3" fmla="*/ 1596 h 2048"/>
              <a:gd name="T4" fmla="*/ 1306 w 1874"/>
              <a:gd name="T5" fmla="*/ 1802 h 2048"/>
              <a:gd name="T6" fmla="*/ 610 w 1874"/>
              <a:gd name="T7" fmla="*/ 1372 h 2048"/>
              <a:gd name="T8" fmla="*/ 1399 w 1874"/>
              <a:gd name="T9" fmla="*/ 1372 h 2048"/>
              <a:gd name="T10" fmla="*/ 1450 w 1874"/>
              <a:gd name="T11" fmla="*/ 1333 h 2048"/>
              <a:gd name="T12" fmla="*/ 1494 w 1874"/>
              <a:gd name="T13" fmla="*/ 1166 h 2048"/>
              <a:gd name="T14" fmla="*/ 1464 w 1874"/>
              <a:gd name="T15" fmla="*/ 1126 h 2048"/>
              <a:gd name="T16" fmla="*/ 534 w 1874"/>
              <a:gd name="T17" fmla="*/ 1126 h 2048"/>
              <a:gd name="T18" fmla="*/ 527 w 1874"/>
              <a:gd name="T19" fmla="*/ 1024 h 2048"/>
              <a:gd name="T20" fmla="*/ 534 w 1874"/>
              <a:gd name="T21" fmla="*/ 922 h 2048"/>
              <a:gd name="T22" fmla="*/ 1507 w 1874"/>
              <a:gd name="T23" fmla="*/ 922 h 2048"/>
              <a:gd name="T24" fmla="*/ 1559 w 1874"/>
              <a:gd name="T25" fmla="*/ 882 h 2048"/>
              <a:gd name="T26" fmla="*/ 1603 w 1874"/>
              <a:gd name="T27" fmla="*/ 715 h 2048"/>
              <a:gd name="T28" fmla="*/ 1572 w 1874"/>
              <a:gd name="T29" fmla="*/ 676 h 2048"/>
              <a:gd name="T30" fmla="*/ 610 w 1874"/>
              <a:gd name="T31" fmla="*/ 676 h 2048"/>
              <a:gd name="T32" fmla="*/ 1306 w 1874"/>
              <a:gd name="T33" fmla="*/ 246 h 2048"/>
              <a:gd name="T34" fmla="*/ 1663 w 1874"/>
              <a:gd name="T35" fmla="*/ 333 h 2048"/>
              <a:gd name="T36" fmla="*/ 1700 w 1874"/>
              <a:gd name="T37" fmla="*/ 340 h 2048"/>
              <a:gd name="T38" fmla="*/ 1718 w 1874"/>
              <a:gd name="T39" fmla="*/ 309 h 2048"/>
              <a:gd name="T40" fmla="*/ 1760 w 1874"/>
              <a:gd name="T41" fmla="*/ 147 h 2048"/>
              <a:gd name="T42" fmla="*/ 1760 w 1874"/>
              <a:gd name="T43" fmla="*/ 115 h 2048"/>
              <a:gd name="T44" fmla="*/ 1733 w 1874"/>
              <a:gd name="T45" fmla="*/ 92 h 2048"/>
              <a:gd name="T46" fmla="*/ 1306 w 1874"/>
              <a:gd name="T47" fmla="*/ 0 h 2048"/>
              <a:gd name="T48" fmla="*/ 343 w 1874"/>
              <a:gd name="T49" fmla="*/ 676 h 2048"/>
              <a:gd name="T50" fmla="*/ 103 w 1874"/>
              <a:gd name="T51" fmla="*/ 676 h 2048"/>
              <a:gd name="T52" fmla="*/ 51 w 1874"/>
              <a:gd name="T53" fmla="*/ 715 h 2048"/>
              <a:gd name="T54" fmla="*/ 6 w 1874"/>
              <a:gd name="T55" fmla="*/ 882 h 2048"/>
              <a:gd name="T56" fmla="*/ 36 w 1874"/>
              <a:gd name="T57" fmla="*/ 922 h 2048"/>
              <a:gd name="T58" fmla="*/ 287 w 1874"/>
              <a:gd name="T59" fmla="*/ 922 h 2048"/>
              <a:gd name="T60" fmla="*/ 282 w 1874"/>
              <a:gd name="T61" fmla="*/ 1024 h 2048"/>
              <a:gd name="T62" fmla="*/ 287 w 1874"/>
              <a:gd name="T63" fmla="*/ 1126 h 2048"/>
              <a:gd name="T64" fmla="*/ 101 w 1874"/>
              <a:gd name="T65" fmla="*/ 1126 h 2048"/>
              <a:gd name="T66" fmla="*/ 49 w 1874"/>
              <a:gd name="T67" fmla="*/ 1166 h 2048"/>
              <a:gd name="T68" fmla="*/ 5 w 1874"/>
              <a:gd name="T69" fmla="*/ 1333 h 2048"/>
              <a:gd name="T70" fmla="*/ 36 w 1874"/>
              <a:gd name="T71" fmla="*/ 1372 h 2048"/>
              <a:gd name="T72" fmla="*/ 343 w 1874"/>
              <a:gd name="T73" fmla="*/ 1372 h 2048"/>
              <a:gd name="T74" fmla="*/ 1306 w 1874"/>
              <a:gd name="T75" fmla="*/ 2048 h 2048"/>
              <a:gd name="T76" fmla="*/ 1840 w 1874"/>
              <a:gd name="T77" fmla="*/ 1900 h 2048"/>
              <a:gd name="T78" fmla="*/ 1866 w 1874"/>
              <a:gd name="T79" fmla="*/ 1876 h 2048"/>
              <a:gd name="T80" fmla="*/ 1874 w 1874"/>
              <a:gd name="T81" fmla="*/ 1841 h 2048"/>
              <a:gd name="T82" fmla="*/ 1874 w 1874"/>
              <a:gd name="T83" fmla="*/ 1608 h 2048"/>
              <a:gd name="T84" fmla="*/ 1861 w 1874"/>
              <a:gd name="T85" fmla="*/ 158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74" h="2048">
                <a:moveTo>
                  <a:pt x="1861" y="1582"/>
                </a:moveTo>
                <a:cubicBezTo>
                  <a:pt x="1850" y="1578"/>
                  <a:pt x="1834" y="1595"/>
                  <a:pt x="1832" y="1596"/>
                </a:cubicBezTo>
                <a:cubicBezTo>
                  <a:pt x="1694" y="1724"/>
                  <a:pt x="1509" y="1802"/>
                  <a:pt x="1306" y="1802"/>
                </a:cubicBezTo>
                <a:cubicBezTo>
                  <a:pt x="1002" y="1802"/>
                  <a:pt x="738" y="1627"/>
                  <a:pt x="610" y="1372"/>
                </a:cubicBezTo>
                <a:cubicBezTo>
                  <a:pt x="1399" y="1372"/>
                  <a:pt x="1399" y="1372"/>
                  <a:pt x="1399" y="1372"/>
                </a:cubicBezTo>
                <a:cubicBezTo>
                  <a:pt x="1422" y="1372"/>
                  <a:pt x="1445" y="1354"/>
                  <a:pt x="1450" y="1333"/>
                </a:cubicBezTo>
                <a:cubicBezTo>
                  <a:pt x="1494" y="1166"/>
                  <a:pt x="1494" y="1166"/>
                  <a:pt x="1494" y="1166"/>
                </a:cubicBezTo>
                <a:cubicBezTo>
                  <a:pt x="1500" y="1144"/>
                  <a:pt x="1486" y="1126"/>
                  <a:pt x="1464" y="1126"/>
                </a:cubicBezTo>
                <a:cubicBezTo>
                  <a:pt x="534" y="1126"/>
                  <a:pt x="534" y="1126"/>
                  <a:pt x="534" y="1126"/>
                </a:cubicBezTo>
                <a:cubicBezTo>
                  <a:pt x="530" y="1093"/>
                  <a:pt x="527" y="1059"/>
                  <a:pt x="527" y="1024"/>
                </a:cubicBezTo>
                <a:cubicBezTo>
                  <a:pt x="527" y="989"/>
                  <a:pt x="530" y="955"/>
                  <a:pt x="534" y="922"/>
                </a:cubicBezTo>
                <a:cubicBezTo>
                  <a:pt x="1507" y="922"/>
                  <a:pt x="1507" y="922"/>
                  <a:pt x="1507" y="922"/>
                </a:cubicBezTo>
                <a:cubicBezTo>
                  <a:pt x="1530" y="922"/>
                  <a:pt x="1553" y="904"/>
                  <a:pt x="1559" y="882"/>
                </a:cubicBezTo>
                <a:cubicBezTo>
                  <a:pt x="1603" y="715"/>
                  <a:pt x="1603" y="715"/>
                  <a:pt x="1603" y="715"/>
                </a:cubicBezTo>
                <a:cubicBezTo>
                  <a:pt x="1608" y="694"/>
                  <a:pt x="1595" y="676"/>
                  <a:pt x="1572" y="676"/>
                </a:cubicBezTo>
                <a:cubicBezTo>
                  <a:pt x="610" y="676"/>
                  <a:pt x="610" y="676"/>
                  <a:pt x="610" y="676"/>
                </a:cubicBezTo>
                <a:cubicBezTo>
                  <a:pt x="738" y="421"/>
                  <a:pt x="1002" y="246"/>
                  <a:pt x="1306" y="246"/>
                </a:cubicBezTo>
                <a:cubicBezTo>
                  <a:pt x="1434" y="246"/>
                  <a:pt x="1556" y="277"/>
                  <a:pt x="1663" y="333"/>
                </a:cubicBezTo>
                <a:cubicBezTo>
                  <a:pt x="1677" y="340"/>
                  <a:pt x="1688" y="343"/>
                  <a:pt x="1700" y="340"/>
                </a:cubicBezTo>
                <a:cubicBezTo>
                  <a:pt x="1712" y="337"/>
                  <a:pt x="1718" y="309"/>
                  <a:pt x="1718" y="309"/>
                </a:cubicBezTo>
                <a:cubicBezTo>
                  <a:pt x="1760" y="147"/>
                  <a:pt x="1760" y="147"/>
                  <a:pt x="1760" y="147"/>
                </a:cubicBezTo>
                <a:cubicBezTo>
                  <a:pt x="1760" y="147"/>
                  <a:pt x="1767" y="131"/>
                  <a:pt x="1760" y="115"/>
                </a:cubicBezTo>
                <a:cubicBezTo>
                  <a:pt x="1755" y="101"/>
                  <a:pt x="1746" y="98"/>
                  <a:pt x="1733" y="92"/>
                </a:cubicBezTo>
                <a:cubicBezTo>
                  <a:pt x="1602" y="33"/>
                  <a:pt x="1457" y="0"/>
                  <a:pt x="1306" y="0"/>
                </a:cubicBezTo>
                <a:cubicBezTo>
                  <a:pt x="863" y="0"/>
                  <a:pt x="485" y="282"/>
                  <a:pt x="343" y="676"/>
                </a:cubicBezTo>
                <a:cubicBezTo>
                  <a:pt x="103" y="676"/>
                  <a:pt x="103" y="676"/>
                  <a:pt x="103" y="676"/>
                </a:cubicBezTo>
                <a:cubicBezTo>
                  <a:pt x="80" y="676"/>
                  <a:pt x="57" y="694"/>
                  <a:pt x="51" y="715"/>
                </a:cubicBezTo>
                <a:cubicBezTo>
                  <a:pt x="6" y="882"/>
                  <a:pt x="6" y="882"/>
                  <a:pt x="6" y="882"/>
                </a:cubicBezTo>
                <a:cubicBezTo>
                  <a:pt x="0" y="904"/>
                  <a:pt x="13" y="922"/>
                  <a:pt x="36" y="922"/>
                </a:cubicBezTo>
                <a:cubicBezTo>
                  <a:pt x="287" y="922"/>
                  <a:pt x="287" y="922"/>
                  <a:pt x="287" y="922"/>
                </a:cubicBezTo>
                <a:cubicBezTo>
                  <a:pt x="283" y="955"/>
                  <a:pt x="282" y="989"/>
                  <a:pt x="282" y="1024"/>
                </a:cubicBezTo>
                <a:cubicBezTo>
                  <a:pt x="282" y="1059"/>
                  <a:pt x="283" y="1093"/>
                  <a:pt x="287" y="1126"/>
                </a:cubicBezTo>
                <a:cubicBezTo>
                  <a:pt x="101" y="1126"/>
                  <a:pt x="101" y="1126"/>
                  <a:pt x="101" y="1126"/>
                </a:cubicBezTo>
                <a:cubicBezTo>
                  <a:pt x="78" y="1126"/>
                  <a:pt x="55" y="1144"/>
                  <a:pt x="49" y="1166"/>
                </a:cubicBezTo>
                <a:cubicBezTo>
                  <a:pt x="5" y="1333"/>
                  <a:pt x="5" y="1333"/>
                  <a:pt x="5" y="1333"/>
                </a:cubicBezTo>
                <a:cubicBezTo>
                  <a:pt x="0" y="1354"/>
                  <a:pt x="13" y="1372"/>
                  <a:pt x="36" y="1372"/>
                </a:cubicBezTo>
                <a:cubicBezTo>
                  <a:pt x="343" y="1372"/>
                  <a:pt x="343" y="1372"/>
                  <a:pt x="343" y="1372"/>
                </a:cubicBezTo>
                <a:cubicBezTo>
                  <a:pt x="485" y="1766"/>
                  <a:pt x="863" y="2048"/>
                  <a:pt x="1306" y="2048"/>
                </a:cubicBezTo>
                <a:cubicBezTo>
                  <a:pt x="1499" y="2048"/>
                  <a:pt x="1683" y="1994"/>
                  <a:pt x="1840" y="1900"/>
                </a:cubicBezTo>
                <a:cubicBezTo>
                  <a:pt x="1852" y="1893"/>
                  <a:pt x="1859" y="1887"/>
                  <a:pt x="1866" y="1876"/>
                </a:cubicBezTo>
                <a:cubicBezTo>
                  <a:pt x="1873" y="1865"/>
                  <a:pt x="1874" y="1841"/>
                  <a:pt x="1874" y="1841"/>
                </a:cubicBezTo>
                <a:cubicBezTo>
                  <a:pt x="1874" y="1608"/>
                  <a:pt x="1874" y="1608"/>
                  <a:pt x="1874" y="1608"/>
                </a:cubicBezTo>
                <a:cubicBezTo>
                  <a:pt x="1874" y="1608"/>
                  <a:pt x="1874" y="1586"/>
                  <a:pt x="1861" y="1582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67FCCBB-A9A9-C743-7AF1-223DC004C2FF}"/>
              </a:ext>
            </a:extLst>
          </p:cNvPr>
          <p:cNvSpPr/>
          <p:nvPr/>
        </p:nvSpPr>
        <p:spPr>
          <a:xfrm>
            <a:off x="4127249" y="3618569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pic>
        <p:nvPicPr>
          <p:cNvPr id="21" name="Grafik 43" descr="Stoppuhr">
            <a:extLst>
              <a:ext uri="{FF2B5EF4-FFF2-40B4-BE49-F238E27FC236}">
                <a16:creationId xmlns:a16="http://schemas.microsoft.com/office/drawing/2014/main" id="{834077C5-2714-A901-9E01-326A63CA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8966" y="3670467"/>
            <a:ext cx="778320" cy="778320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D235EC4A-9D17-7A03-3C11-F69F7D902FDE}"/>
              </a:ext>
            </a:extLst>
          </p:cNvPr>
          <p:cNvSpPr/>
          <p:nvPr/>
        </p:nvSpPr>
        <p:spPr>
          <a:xfrm>
            <a:off x="6928778" y="3624266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grpSp>
        <p:nvGrpSpPr>
          <p:cNvPr id="18" name="Gruppieren 179">
            <a:extLst>
              <a:ext uri="{FF2B5EF4-FFF2-40B4-BE49-F238E27FC236}">
                <a16:creationId xmlns:a16="http://schemas.microsoft.com/office/drawing/2014/main" id="{3A0DB477-89BD-7576-0A75-A933C8F934E1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189066" y="3826800"/>
            <a:ext cx="434133" cy="492340"/>
            <a:chOff x="5210175" y="6084888"/>
            <a:chExt cx="568326" cy="644526"/>
          </a:xfrm>
          <a:solidFill>
            <a:srgbClr val="002060"/>
          </a:solidFill>
        </p:grpSpPr>
        <p:sp>
          <p:nvSpPr>
            <p:cNvPr id="19" name="Freeform 324">
              <a:extLst>
                <a:ext uri="{FF2B5EF4-FFF2-40B4-BE49-F238E27FC236}">
                  <a16:creationId xmlns:a16="http://schemas.microsoft.com/office/drawing/2014/main" id="{DA9D62FA-00A8-2138-994D-32E05AD99470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0175" y="6654801"/>
              <a:ext cx="479425" cy="74613"/>
            </a:xfrm>
            <a:custGeom>
              <a:avLst/>
              <a:gdLst>
                <a:gd name="T0" fmla="*/ 121 w 128"/>
                <a:gd name="T1" fmla="*/ 0 h 20"/>
                <a:gd name="T2" fmla="*/ 4 w 128"/>
                <a:gd name="T3" fmla="*/ 0 h 20"/>
                <a:gd name="T4" fmla="*/ 0 w 128"/>
                <a:gd name="T5" fmla="*/ 6 h 20"/>
                <a:gd name="T6" fmla="*/ 0 w 128"/>
                <a:gd name="T7" fmla="*/ 9 h 20"/>
                <a:gd name="T8" fmla="*/ 0 w 128"/>
                <a:gd name="T9" fmla="*/ 14 h 20"/>
                <a:gd name="T10" fmla="*/ 0 w 128"/>
                <a:gd name="T11" fmla="*/ 20 h 20"/>
                <a:gd name="T12" fmla="*/ 4 w 128"/>
                <a:gd name="T13" fmla="*/ 20 h 20"/>
                <a:gd name="T14" fmla="*/ 121 w 128"/>
                <a:gd name="T15" fmla="*/ 20 h 20"/>
                <a:gd name="T16" fmla="*/ 128 w 128"/>
                <a:gd name="T17" fmla="*/ 20 h 20"/>
                <a:gd name="T18" fmla="*/ 128 w 128"/>
                <a:gd name="T19" fmla="*/ 14 h 20"/>
                <a:gd name="T20" fmla="*/ 128 w 128"/>
                <a:gd name="T21" fmla="*/ 9 h 20"/>
                <a:gd name="T22" fmla="*/ 128 w 128"/>
                <a:gd name="T23" fmla="*/ 6 h 20"/>
                <a:gd name="T24" fmla="*/ 121 w 12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0">
                  <a:moveTo>
                    <a:pt x="12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7" y="20"/>
                    <a:pt x="128" y="20"/>
                    <a:pt x="128" y="20"/>
                  </a:cubicBezTo>
                  <a:cubicBezTo>
                    <a:pt x="128" y="12"/>
                    <a:pt x="128" y="14"/>
                    <a:pt x="128" y="14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2"/>
                    <a:pt x="125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325">
              <a:extLst>
                <a:ext uri="{FF2B5EF4-FFF2-40B4-BE49-F238E27FC236}">
                  <a16:creationId xmlns:a16="http://schemas.microsoft.com/office/drawing/2014/main" id="{10E6A399-67AA-FFAA-A4D3-4DCF4B0BD49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84788" y="6084888"/>
              <a:ext cx="493713" cy="550863"/>
            </a:xfrm>
            <a:custGeom>
              <a:avLst/>
              <a:gdLst>
                <a:gd name="T0" fmla="*/ 127 w 132"/>
                <a:gd name="T1" fmla="*/ 53 h 147"/>
                <a:gd name="T2" fmla="*/ 125 w 132"/>
                <a:gd name="T3" fmla="*/ 50 h 147"/>
                <a:gd name="T4" fmla="*/ 108 w 132"/>
                <a:gd name="T5" fmla="*/ 39 h 147"/>
                <a:gd name="T6" fmla="*/ 87 w 132"/>
                <a:gd name="T7" fmla="*/ 17 h 147"/>
                <a:gd name="T8" fmla="*/ 86 w 132"/>
                <a:gd name="T9" fmla="*/ 17 h 147"/>
                <a:gd name="T10" fmla="*/ 69 w 132"/>
                <a:gd name="T11" fmla="*/ 0 h 147"/>
                <a:gd name="T12" fmla="*/ 17 w 132"/>
                <a:gd name="T13" fmla="*/ 0 h 147"/>
                <a:gd name="T14" fmla="*/ 0 w 132"/>
                <a:gd name="T15" fmla="*/ 17 h 147"/>
                <a:gd name="T16" fmla="*/ 0 w 132"/>
                <a:gd name="T17" fmla="*/ 21 h 147"/>
                <a:gd name="T18" fmla="*/ 0 w 132"/>
                <a:gd name="T19" fmla="*/ 124 h 147"/>
                <a:gd name="T20" fmla="*/ 0 w 132"/>
                <a:gd name="T21" fmla="*/ 140 h 147"/>
                <a:gd name="T22" fmla="*/ 17 w 132"/>
                <a:gd name="T23" fmla="*/ 140 h 147"/>
                <a:gd name="T24" fmla="*/ 69 w 132"/>
                <a:gd name="T25" fmla="*/ 140 h 147"/>
                <a:gd name="T26" fmla="*/ 84 w 132"/>
                <a:gd name="T27" fmla="*/ 140 h 147"/>
                <a:gd name="T28" fmla="*/ 84 w 132"/>
                <a:gd name="T29" fmla="*/ 124 h 147"/>
                <a:gd name="T30" fmla="*/ 84 w 132"/>
                <a:gd name="T31" fmla="*/ 82 h 147"/>
                <a:gd name="T32" fmla="*/ 100 w 132"/>
                <a:gd name="T33" fmla="*/ 98 h 147"/>
                <a:gd name="T34" fmla="*/ 100 w 132"/>
                <a:gd name="T35" fmla="*/ 131 h 147"/>
                <a:gd name="T36" fmla="*/ 116 w 132"/>
                <a:gd name="T37" fmla="*/ 147 h 147"/>
                <a:gd name="T38" fmla="*/ 132 w 132"/>
                <a:gd name="T39" fmla="*/ 131 h 147"/>
                <a:gd name="T40" fmla="*/ 132 w 132"/>
                <a:gd name="T41" fmla="*/ 87 h 147"/>
                <a:gd name="T42" fmla="*/ 132 w 132"/>
                <a:gd name="T43" fmla="*/ 85 h 147"/>
                <a:gd name="T44" fmla="*/ 127 w 132"/>
                <a:gd name="T45" fmla="*/ 53 h 147"/>
                <a:gd name="T46" fmla="*/ 16 w 132"/>
                <a:gd name="T47" fmla="*/ 50 h 147"/>
                <a:gd name="T48" fmla="*/ 16 w 132"/>
                <a:gd name="T49" fmla="*/ 22 h 147"/>
                <a:gd name="T50" fmla="*/ 24 w 132"/>
                <a:gd name="T51" fmla="*/ 16 h 147"/>
                <a:gd name="T52" fmla="*/ 62 w 132"/>
                <a:gd name="T53" fmla="*/ 16 h 147"/>
                <a:gd name="T54" fmla="*/ 68 w 132"/>
                <a:gd name="T55" fmla="*/ 22 h 147"/>
                <a:gd name="T56" fmla="*/ 68 w 132"/>
                <a:gd name="T57" fmla="*/ 50 h 147"/>
                <a:gd name="T58" fmla="*/ 62 w 132"/>
                <a:gd name="T59" fmla="*/ 56 h 147"/>
                <a:gd name="T60" fmla="*/ 24 w 132"/>
                <a:gd name="T61" fmla="*/ 56 h 147"/>
                <a:gd name="T62" fmla="*/ 16 w 132"/>
                <a:gd name="T63" fmla="*/ 50 h 147"/>
                <a:gd name="T64" fmla="*/ 120 w 132"/>
                <a:gd name="T65" fmla="*/ 131 h 147"/>
                <a:gd name="T66" fmla="*/ 116 w 132"/>
                <a:gd name="T67" fmla="*/ 136 h 147"/>
                <a:gd name="T68" fmla="*/ 112 w 132"/>
                <a:gd name="T69" fmla="*/ 131 h 147"/>
                <a:gd name="T70" fmla="*/ 112 w 132"/>
                <a:gd name="T71" fmla="*/ 98 h 147"/>
                <a:gd name="T72" fmla="*/ 84 w 132"/>
                <a:gd name="T73" fmla="*/ 71 h 147"/>
                <a:gd name="T74" fmla="*/ 84 w 132"/>
                <a:gd name="T75" fmla="*/ 32 h 147"/>
                <a:gd name="T76" fmla="*/ 99 w 132"/>
                <a:gd name="T77" fmla="*/ 46 h 147"/>
                <a:gd name="T78" fmla="*/ 104 w 132"/>
                <a:gd name="T79" fmla="*/ 74 h 147"/>
                <a:gd name="T80" fmla="*/ 107 w 132"/>
                <a:gd name="T81" fmla="*/ 78 h 147"/>
                <a:gd name="T82" fmla="*/ 120 w 132"/>
                <a:gd name="T83" fmla="*/ 87 h 147"/>
                <a:gd name="T84" fmla="*/ 120 w 132"/>
                <a:gd name="T85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47">
                  <a:moveTo>
                    <a:pt x="127" y="53"/>
                  </a:moveTo>
                  <a:cubicBezTo>
                    <a:pt x="127" y="52"/>
                    <a:pt x="126" y="51"/>
                    <a:pt x="125" y="50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7"/>
                    <a:pt x="78" y="0"/>
                    <a:pt x="69" y="0"/>
                  </a:cubicBezTo>
                  <a:cubicBezTo>
                    <a:pt x="69" y="0"/>
                    <a:pt x="69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7"/>
                    <a:pt x="0" y="17"/>
                    <a:pt x="0" y="21"/>
                  </a:cubicBezTo>
                  <a:cubicBezTo>
                    <a:pt x="0" y="21"/>
                    <a:pt x="0" y="21"/>
                    <a:pt x="0" y="124"/>
                  </a:cubicBezTo>
                  <a:cubicBezTo>
                    <a:pt x="0" y="124"/>
                    <a:pt x="0" y="124"/>
                    <a:pt x="0" y="140"/>
                  </a:cubicBezTo>
                  <a:cubicBezTo>
                    <a:pt x="0" y="140"/>
                    <a:pt x="0" y="140"/>
                    <a:pt x="17" y="140"/>
                  </a:cubicBezTo>
                  <a:cubicBezTo>
                    <a:pt x="17" y="140"/>
                    <a:pt x="17" y="140"/>
                    <a:pt x="69" y="140"/>
                  </a:cubicBezTo>
                  <a:cubicBezTo>
                    <a:pt x="69" y="140"/>
                    <a:pt x="68" y="140"/>
                    <a:pt x="84" y="140"/>
                  </a:cubicBezTo>
                  <a:cubicBezTo>
                    <a:pt x="84" y="140"/>
                    <a:pt x="84" y="141"/>
                    <a:pt x="84" y="124"/>
                  </a:cubicBezTo>
                  <a:cubicBezTo>
                    <a:pt x="84" y="124"/>
                    <a:pt x="84" y="124"/>
                    <a:pt x="84" y="82"/>
                  </a:cubicBezTo>
                  <a:cubicBezTo>
                    <a:pt x="92" y="83"/>
                    <a:pt x="100" y="86"/>
                    <a:pt x="100" y="98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7"/>
                    <a:pt x="104" y="147"/>
                    <a:pt x="116" y="147"/>
                  </a:cubicBezTo>
                  <a:cubicBezTo>
                    <a:pt x="129" y="147"/>
                    <a:pt x="132" y="137"/>
                    <a:pt x="132" y="131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2" y="86"/>
                    <a:pt x="132" y="86"/>
                    <a:pt x="132" y="85"/>
                  </a:cubicBezTo>
                  <a:cubicBezTo>
                    <a:pt x="127" y="53"/>
                    <a:pt x="127" y="53"/>
                    <a:pt x="127" y="53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22"/>
                  </a:cubicBezTo>
                  <a:cubicBezTo>
                    <a:pt x="16" y="18"/>
                    <a:pt x="19" y="16"/>
                    <a:pt x="24" y="16"/>
                  </a:cubicBezTo>
                  <a:cubicBezTo>
                    <a:pt x="24" y="16"/>
                    <a:pt x="24" y="16"/>
                    <a:pt x="62" y="16"/>
                  </a:cubicBezTo>
                  <a:cubicBezTo>
                    <a:pt x="66" y="16"/>
                    <a:pt x="68" y="18"/>
                    <a:pt x="68" y="2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4"/>
                    <a:pt x="66" y="56"/>
                    <a:pt x="62" y="56"/>
                  </a:cubicBezTo>
                  <a:cubicBezTo>
                    <a:pt x="62" y="56"/>
                    <a:pt x="62" y="56"/>
                    <a:pt x="24" y="56"/>
                  </a:cubicBezTo>
                  <a:cubicBezTo>
                    <a:pt x="19" y="56"/>
                    <a:pt x="16" y="54"/>
                    <a:pt x="16" y="50"/>
                  </a:cubicBezTo>
                  <a:close/>
                  <a:moveTo>
                    <a:pt x="120" y="131"/>
                  </a:moveTo>
                  <a:cubicBezTo>
                    <a:pt x="120" y="134"/>
                    <a:pt x="121" y="136"/>
                    <a:pt x="116" y="136"/>
                  </a:cubicBezTo>
                  <a:cubicBezTo>
                    <a:pt x="111" y="136"/>
                    <a:pt x="112" y="134"/>
                    <a:pt x="112" y="131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2" y="78"/>
                    <a:pt x="96" y="72"/>
                    <a:pt x="84" y="71"/>
                  </a:cubicBezTo>
                  <a:cubicBezTo>
                    <a:pt x="84" y="60"/>
                    <a:pt x="84" y="47"/>
                    <a:pt x="84" y="32"/>
                  </a:cubicBezTo>
                  <a:cubicBezTo>
                    <a:pt x="100" y="46"/>
                    <a:pt x="99" y="46"/>
                    <a:pt x="99" y="46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5" y="75"/>
                    <a:pt x="106" y="77"/>
                    <a:pt x="107" y="78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131"/>
                    <a:pt x="120" y="131"/>
                    <a:pt x="12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Ellipse 24">
            <a:extLst>
              <a:ext uri="{FF2B5EF4-FFF2-40B4-BE49-F238E27FC236}">
                <a16:creationId xmlns:a16="http://schemas.microsoft.com/office/drawing/2014/main" id="{0DC75991-5BFD-F258-93E1-FF215C8AD863}"/>
              </a:ext>
            </a:extLst>
          </p:cNvPr>
          <p:cNvSpPr/>
          <p:nvPr/>
        </p:nvSpPr>
        <p:spPr>
          <a:xfrm>
            <a:off x="9697379" y="3624266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pic>
        <p:nvPicPr>
          <p:cNvPr id="22" name="Grafik 2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AA48D2F4-6420-C3CB-A518-C7AFFEA2F1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79" y="3796290"/>
            <a:ext cx="570921" cy="570921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DC5DF2C-E887-E829-52D9-86E7809ACE16}"/>
              </a:ext>
            </a:extLst>
          </p:cNvPr>
          <p:cNvSpPr txBox="1"/>
          <p:nvPr/>
        </p:nvSpPr>
        <p:spPr>
          <a:xfrm>
            <a:off x="905155" y="4694328"/>
            <a:ext cx="1802674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Cost Track (MCT)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B9F0B0F-9912-88F7-B279-468B9C30FDB9}"/>
              </a:ext>
            </a:extLst>
          </p:cNvPr>
          <p:cNvSpPr txBox="1"/>
          <p:nvPr/>
        </p:nvSpPr>
        <p:spPr>
          <a:xfrm>
            <a:off x="3678834" y="4694328"/>
            <a:ext cx="1802674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Time Track (MTT)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7FBFD2D-E9C4-4B78-A142-0396FC0BC13B}"/>
              </a:ext>
            </a:extLst>
          </p:cNvPr>
          <p:cNvSpPr txBox="1"/>
          <p:nvPr/>
        </p:nvSpPr>
        <p:spPr>
          <a:xfrm>
            <a:off x="6472365" y="4694106"/>
            <a:ext cx="1802674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Fuel Track (MFT)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303E2B1-BEC5-388D-2B98-5B3D3E18847E}"/>
              </a:ext>
            </a:extLst>
          </p:cNvPr>
          <p:cNvSpPr txBox="1"/>
          <p:nvPr/>
        </p:nvSpPr>
        <p:spPr>
          <a:xfrm>
            <a:off x="9088677" y="4694106"/>
            <a:ext cx="2124419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Distance Track (MDT)</a:t>
            </a: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41654ECA-BFE5-9AE4-AE63-04E6D1116135}"/>
              </a:ext>
            </a:extLst>
          </p:cNvPr>
          <p:cNvSpPr txBox="1">
            <a:spLocks/>
          </p:cNvSpPr>
          <p:nvPr/>
        </p:nvSpPr>
        <p:spPr>
          <a:xfrm>
            <a:off x="5135257" y="1715812"/>
            <a:ext cx="2674216" cy="1517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2"/>
            </a:pPr>
            <a:r>
              <a:rPr lang="en-GB" b="1" dirty="0"/>
              <a:t>Factors influencing the route choice:</a:t>
            </a:r>
          </a:p>
          <a:p>
            <a:pPr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dirty="0"/>
              <a:t>Business model (Network)</a:t>
            </a:r>
          </a:p>
          <a:p>
            <a:pPr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dirty="0"/>
              <a:t>Cost structure (Fuel Price)</a:t>
            </a:r>
          </a:p>
          <a:p>
            <a:pPr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dirty="0"/>
              <a:t>Delay situation</a:t>
            </a:r>
          </a:p>
          <a:p>
            <a:pPr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GB" dirty="0"/>
              <a:t>…</a:t>
            </a:r>
          </a:p>
        </p:txBody>
      </p:sp>
      <p:sp>
        <p:nvSpPr>
          <p:cNvPr id="38" name="Pfeil: nach rechts 37">
            <a:extLst>
              <a:ext uri="{FF2B5EF4-FFF2-40B4-BE49-F238E27FC236}">
                <a16:creationId xmlns:a16="http://schemas.microsoft.com/office/drawing/2014/main" id="{F781CEBC-1A8B-6F50-4496-C53A50B23D85}"/>
              </a:ext>
            </a:extLst>
          </p:cNvPr>
          <p:cNvSpPr/>
          <p:nvPr/>
        </p:nvSpPr>
        <p:spPr>
          <a:xfrm>
            <a:off x="4113087" y="1741991"/>
            <a:ext cx="323850" cy="168272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sp>
        <p:nvSpPr>
          <p:cNvPr id="39" name="Pfeil: nach rechts 38">
            <a:extLst>
              <a:ext uri="{FF2B5EF4-FFF2-40B4-BE49-F238E27FC236}">
                <a16:creationId xmlns:a16="http://schemas.microsoft.com/office/drawing/2014/main" id="{F0F2A602-D2EC-6BF4-E37E-52EB89111306}"/>
              </a:ext>
            </a:extLst>
          </p:cNvPr>
          <p:cNvSpPr/>
          <p:nvPr/>
        </p:nvSpPr>
        <p:spPr>
          <a:xfrm>
            <a:off x="8063620" y="1740246"/>
            <a:ext cx="323850" cy="168272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sp>
        <p:nvSpPr>
          <p:cNvPr id="40" name="Inhaltsplatzhalter 2">
            <a:extLst>
              <a:ext uri="{FF2B5EF4-FFF2-40B4-BE49-F238E27FC236}">
                <a16:creationId xmlns:a16="http://schemas.microsoft.com/office/drawing/2014/main" id="{EFF1DD7D-BFD3-CB32-90E1-B3ABAF2F9393}"/>
              </a:ext>
            </a:extLst>
          </p:cNvPr>
          <p:cNvSpPr txBox="1">
            <a:spLocks/>
          </p:cNvSpPr>
          <p:nvPr/>
        </p:nvSpPr>
        <p:spPr>
          <a:xfrm>
            <a:off x="8841649" y="1715812"/>
            <a:ext cx="2334648" cy="15179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9388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342900" algn="ctr">
              <a:buFont typeface="+mj-lt"/>
              <a:buAutoNum type="arabicPeriod" startAt="3"/>
            </a:pPr>
            <a:r>
              <a:rPr lang="en-GB" b="1" dirty="0"/>
              <a:t>The final track based on present needs</a:t>
            </a:r>
          </a:p>
        </p:txBody>
      </p:sp>
    </p:spTree>
    <p:extLst>
      <p:ext uri="{BB962C8B-B14F-4D97-AF65-F5344CB8AC3E}">
        <p14:creationId xmlns:p14="http://schemas.microsoft.com/office/powerpoint/2010/main" val="54763125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D7278E-454A-D8FA-EC9E-FFD46DB42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 glance at reality: differently optimised tracks in the operational planning process</a:t>
            </a:r>
          </a:p>
          <a:p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3E8383-ED98-5068-5A1D-AB7B77B674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225D8C-0437-6421-70B9-00B072BD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7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C20C0F2-5328-0BAF-7FEF-19906305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744D41-372F-1E04-386A-43D639E40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00051"/>
            <a:ext cx="11306175" cy="365126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en-GB" dirty="0"/>
              <a:t>Methodology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9D5AE44-DBD8-7405-24B5-7DA389D56292}"/>
              </a:ext>
            </a:extLst>
          </p:cNvPr>
          <p:cNvSpPr/>
          <p:nvPr/>
        </p:nvSpPr>
        <p:spPr>
          <a:xfrm>
            <a:off x="8841649" y="1133475"/>
            <a:ext cx="514011" cy="495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1F46110-0C5C-CE33-7B87-B9DC08AD3557}"/>
              </a:ext>
            </a:extLst>
          </p:cNvPr>
          <p:cNvSpPr/>
          <p:nvPr/>
        </p:nvSpPr>
        <p:spPr>
          <a:xfrm>
            <a:off x="891327" y="1691631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C2F5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 dirty="0"/>
          </a:p>
        </p:txBody>
      </p:sp>
      <p:sp>
        <p:nvSpPr>
          <p:cNvPr id="11" name="Freeform 82">
            <a:extLst>
              <a:ext uri="{FF2B5EF4-FFF2-40B4-BE49-F238E27FC236}">
                <a16:creationId xmlns:a16="http://schemas.microsoft.com/office/drawing/2014/main" id="{5943EF2C-6EAD-6216-C3E8-C2B503FE6A17}"/>
              </a:ext>
            </a:extLst>
          </p:cNvPr>
          <p:cNvSpPr>
            <a:spLocks noChangeAspect="1"/>
          </p:cNvSpPr>
          <p:nvPr/>
        </p:nvSpPr>
        <p:spPr bwMode="auto">
          <a:xfrm>
            <a:off x="1044682" y="1869687"/>
            <a:ext cx="499456" cy="545850"/>
          </a:xfrm>
          <a:custGeom>
            <a:avLst/>
            <a:gdLst>
              <a:gd name="T0" fmla="*/ 1861 w 1874"/>
              <a:gd name="T1" fmla="*/ 1582 h 2048"/>
              <a:gd name="T2" fmla="*/ 1832 w 1874"/>
              <a:gd name="T3" fmla="*/ 1596 h 2048"/>
              <a:gd name="T4" fmla="*/ 1306 w 1874"/>
              <a:gd name="T5" fmla="*/ 1802 h 2048"/>
              <a:gd name="T6" fmla="*/ 610 w 1874"/>
              <a:gd name="T7" fmla="*/ 1372 h 2048"/>
              <a:gd name="T8" fmla="*/ 1399 w 1874"/>
              <a:gd name="T9" fmla="*/ 1372 h 2048"/>
              <a:gd name="T10" fmla="*/ 1450 w 1874"/>
              <a:gd name="T11" fmla="*/ 1333 h 2048"/>
              <a:gd name="T12" fmla="*/ 1494 w 1874"/>
              <a:gd name="T13" fmla="*/ 1166 h 2048"/>
              <a:gd name="T14" fmla="*/ 1464 w 1874"/>
              <a:gd name="T15" fmla="*/ 1126 h 2048"/>
              <a:gd name="T16" fmla="*/ 534 w 1874"/>
              <a:gd name="T17" fmla="*/ 1126 h 2048"/>
              <a:gd name="T18" fmla="*/ 527 w 1874"/>
              <a:gd name="T19" fmla="*/ 1024 h 2048"/>
              <a:gd name="T20" fmla="*/ 534 w 1874"/>
              <a:gd name="T21" fmla="*/ 922 h 2048"/>
              <a:gd name="T22" fmla="*/ 1507 w 1874"/>
              <a:gd name="T23" fmla="*/ 922 h 2048"/>
              <a:gd name="T24" fmla="*/ 1559 w 1874"/>
              <a:gd name="T25" fmla="*/ 882 h 2048"/>
              <a:gd name="T26" fmla="*/ 1603 w 1874"/>
              <a:gd name="T27" fmla="*/ 715 h 2048"/>
              <a:gd name="T28" fmla="*/ 1572 w 1874"/>
              <a:gd name="T29" fmla="*/ 676 h 2048"/>
              <a:gd name="T30" fmla="*/ 610 w 1874"/>
              <a:gd name="T31" fmla="*/ 676 h 2048"/>
              <a:gd name="T32" fmla="*/ 1306 w 1874"/>
              <a:gd name="T33" fmla="*/ 246 h 2048"/>
              <a:gd name="T34" fmla="*/ 1663 w 1874"/>
              <a:gd name="T35" fmla="*/ 333 h 2048"/>
              <a:gd name="T36" fmla="*/ 1700 w 1874"/>
              <a:gd name="T37" fmla="*/ 340 h 2048"/>
              <a:gd name="T38" fmla="*/ 1718 w 1874"/>
              <a:gd name="T39" fmla="*/ 309 h 2048"/>
              <a:gd name="T40" fmla="*/ 1760 w 1874"/>
              <a:gd name="T41" fmla="*/ 147 h 2048"/>
              <a:gd name="T42" fmla="*/ 1760 w 1874"/>
              <a:gd name="T43" fmla="*/ 115 h 2048"/>
              <a:gd name="T44" fmla="*/ 1733 w 1874"/>
              <a:gd name="T45" fmla="*/ 92 h 2048"/>
              <a:gd name="T46" fmla="*/ 1306 w 1874"/>
              <a:gd name="T47" fmla="*/ 0 h 2048"/>
              <a:gd name="T48" fmla="*/ 343 w 1874"/>
              <a:gd name="T49" fmla="*/ 676 h 2048"/>
              <a:gd name="T50" fmla="*/ 103 w 1874"/>
              <a:gd name="T51" fmla="*/ 676 h 2048"/>
              <a:gd name="T52" fmla="*/ 51 w 1874"/>
              <a:gd name="T53" fmla="*/ 715 h 2048"/>
              <a:gd name="T54" fmla="*/ 6 w 1874"/>
              <a:gd name="T55" fmla="*/ 882 h 2048"/>
              <a:gd name="T56" fmla="*/ 36 w 1874"/>
              <a:gd name="T57" fmla="*/ 922 h 2048"/>
              <a:gd name="T58" fmla="*/ 287 w 1874"/>
              <a:gd name="T59" fmla="*/ 922 h 2048"/>
              <a:gd name="T60" fmla="*/ 282 w 1874"/>
              <a:gd name="T61" fmla="*/ 1024 h 2048"/>
              <a:gd name="T62" fmla="*/ 287 w 1874"/>
              <a:gd name="T63" fmla="*/ 1126 h 2048"/>
              <a:gd name="T64" fmla="*/ 101 w 1874"/>
              <a:gd name="T65" fmla="*/ 1126 h 2048"/>
              <a:gd name="T66" fmla="*/ 49 w 1874"/>
              <a:gd name="T67" fmla="*/ 1166 h 2048"/>
              <a:gd name="T68" fmla="*/ 5 w 1874"/>
              <a:gd name="T69" fmla="*/ 1333 h 2048"/>
              <a:gd name="T70" fmla="*/ 36 w 1874"/>
              <a:gd name="T71" fmla="*/ 1372 h 2048"/>
              <a:gd name="T72" fmla="*/ 343 w 1874"/>
              <a:gd name="T73" fmla="*/ 1372 h 2048"/>
              <a:gd name="T74" fmla="*/ 1306 w 1874"/>
              <a:gd name="T75" fmla="*/ 2048 h 2048"/>
              <a:gd name="T76" fmla="*/ 1840 w 1874"/>
              <a:gd name="T77" fmla="*/ 1900 h 2048"/>
              <a:gd name="T78" fmla="*/ 1866 w 1874"/>
              <a:gd name="T79" fmla="*/ 1876 h 2048"/>
              <a:gd name="T80" fmla="*/ 1874 w 1874"/>
              <a:gd name="T81" fmla="*/ 1841 h 2048"/>
              <a:gd name="T82" fmla="*/ 1874 w 1874"/>
              <a:gd name="T83" fmla="*/ 1608 h 2048"/>
              <a:gd name="T84" fmla="*/ 1861 w 1874"/>
              <a:gd name="T85" fmla="*/ 1582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74" h="2048">
                <a:moveTo>
                  <a:pt x="1861" y="1582"/>
                </a:moveTo>
                <a:cubicBezTo>
                  <a:pt x="1850" y="1578"/>
                  <a:pt x="1834" y="1595"/>
                  <a:pt x="1832" y="1596"/>
                </a:cubicBezTo>
                <a:cubicBezTo>
                  <a:pt x="1694" y="1724"/>
                  <a:pt x="1509" y="1802"/>
                  <a:pt x="1306" y="1802"/>
                </a:cubicBezTo>
                <a:cubicBezTo>
                  <a:pt x="1002" y="1802"/>
                  <a:pt x="738" y="1627"/>
                  <a:pt x="610" y="1372"/>
                </a:cubicBezTo>
                <a:cubicBezTo>
                  <a:pt x="1399" y="1372"/>
                  <a:pt x="1399" y="1372"/>
                  <a:pt x="1399" y="1372"/>
                </a:cubicBezTo>
                <a:cubicBezTo>
                  <a:pt x="1422" y="1372"/>
                  <a:pt x="1445" y="1354"/>
                  <a:pt x="1450" y="1333"/>
                </a:cubicBezTo>
                <a:cubicBezTo>
                  <a:pt x="1494" y="1166"/>
                  <a:pt x="1494" y="1166"/>
                  <a:pt x="1494" y="1166"/>
                </a:cubicBezTo>
                <a:cubicBezTo>
                  <a:pt x="1500" y="1144"/>
                  <a:pt x="1486" y="1126"/>
                  <a:pt x="1464" y="1126"/>
                </a:cubicBezTo>
                <a:cubicBezTo>
                  <a:pt x="534" y="1126"/>
                  <a:pt x="534" y="1126"/>
                  <a:pt x="534" y="1126"/>
                </a:cubicBezTo>
                <a:cubicBezTo>
                  <a:pt x="530" y="1093"/>
                  <a:pt x="527" y="1059"/>
                  <a:pt x="527" y="1024"/>
                </a:cubicBezTo>
                <a:cubicBezTo>
                  <a:pt x="527" y="989"/>
                  <a:pt x="530" y="955"/>
                  <a:pt x="534" y="922"/>
                </a:cubicBezTo>
                <a:cubicBezTo>
                  <a:pt x="1507" y="922"/>
                  <a:pt x="1507" y="922"/>
                  <a:pt x="1507" y="922"/>
                </a:cubicBezTo>
                <a:cubicBezTo>
                  <a:pt x="1530" y="922"/>
                  <a:pt x="1553" y="904"/>
                  <a:pt x="1559" y="882"/>
                </a:cubicBezTo>
                <a:cubicBezTo>
                  <a:pt x="1603" y="715"/>
                  <a:pt x="1603" y="715"/>
                  <a:pt x="1603" y="715"/>
                </a:cubicBezTo>
                <a:cubicBezTo>
                  <a:pt x="1608" y="694"/>
                  <a:pt x="1595" y="676"/>
                  <a:pt x="1572" y="676"/>
                </a:cubicBezTo>
                <a:cubicBezTo>
                  <a:pt x="610" y="676"/>
                  <a:pt x="610" y="676"/>
                  <a:pt x="610" y="676"/>
                </a:cubicBezTo>
                <a:cubicBezTo>
                  <a:pt x="738" y="421"/>
                  <a:pt x="1002" y="246"/>
                  <a:pt x="1306" y="246"/>
                </a:cubicBezTo>
                <a:cubicBezTo>
                  <a:pt x="1434" y="246"/>
                  <a:pt x="1556" y="277"/>
                  <a:pt x="1663" y="333"/>
                </a:cubicBezTo>
                <a:cubicBezTo>
                  <a:pt x="1677" y="340"/>
                  <a:pt x="1688" y="343"/>
                  <a:pt x="1700" y="340"/>
                </a:cubicBezTo>
                <a:cubicBezTo>
                  <a:pt x="1712" y="337"/>
                  <a:pt x="1718" y="309"/>
                  <a:pt x="1718" y="309"/>
                </a:cubicBezTo>
                <a:cubicBezTo>
                  <a:pt x="1760" y="147"/>
                  <a:pt x="1760" y="147"/>
                  <a:pt x="1760" y="147"/>
                </a:cubicBezTo>
                <a:cubicBezTo>
                  <a:pt x="1760" y="147"/>
                  <a:pt x="1767" y="131"/>
                  <a:pt x="1760" y="115"/>
                </a:cubicBezTo>
                <a:cubicBezTo>
                  <a:pt x="1755" y="101"/>
                  <a:pt x="1746" y="98"/>
                  <a:pt x="1733" y="92"/>
                </a:cubicBezTo>
                <a:cubicBezTo>
                  <a:pt x="1602" y="33"/>
                  <a:pt x="1457" y="0"/>
                  <a:pt x="1306" y="0"/>
                </a:cubicBezTo>
                <a:cubicBezTo>
                  <a:pt x="863" y="0"/>
                  <a:pt x="485" y="282"/>
                  <a:pt x="343" y="676"/>
                </a:cubicBezTo>
                <a:cubicBezTo>
                  <a:pt x="103" y="676"/>
                  <a:pt x="103" y="676"/>
                  <a:pt x="103" y="676"/>
                </a:cubicBezTo>
                <a:cubicBezTo>
                  <a:pt x="80" y="676"/>
                  <a:pt x="57" y="694"/>
                  <a:pt x="51" y="715"/>
                </a:cubicBezTo>
                <a:cubicBezTo>
                  <a:pt x="6" y="882"/>
                  <a:pt x="6" y="882"/>
                  <a:pt x="6" y="882"/>
                </a:cubicBezTo>
                <a:cubicBezTo>
                  <a:pt x="0" y="904"/>
                  <a:pt x="13" y="922"/>
                  <a:pt x="36" y="922"/>
                </a:cubicBezTo>
                <a:cubicBezTo>
                  <a:pt x="287" y="922"/>
                  <a:pt x="287" y="922"/>
                  <a:pt x="287" y="922"/>
                </a:cubicBezTo>
                <a:cubicBezTo>
                  <a:pt x="283" y="955"/>
                  <a:pt x="282" y="989"/>
                  <a:pt x="282" y="1024"/>
                </a:cubicBezTo>
                <a:cubicBezTo>
                  <a:pt x="282" y="1059"/>
                  <a:pt x="283" y="1093"/>
                  <a:pt x="287" y="1126"/>
                </a:cubicBezTo>
                <a:cubicBezTo>
                  <a:pt x="101" y="1126"/>
                  <a:pt x="101" y="1126"/>
                  <a:pt x="101" y="1126"/>
                </a:cubicBezTo>
                <a:cubicBezTo>
                  <a:pt x="78" y="1126"/>
                  <a:pt x="55" y="1144"/>
                  <a:pt x="49" y="1166"/>
                </a:cubicBezTo>
                <a:cubicBezTo>
                  <a:pt x="5" y="1333"/>
                  <a:pt x="5" y="1333"/>
                  <a:pt x="5" y="1333"/>
                </a:cubicBezTo>
                <a:cubicBezTo>
                  <a:pt x="0" y="1354"/>
                  <a:pt x="13" y="1372"/>
                  <a:pt x="36" y="1372"/>
                </a:cubicBezTo>
                <a:cubicBezTo>
                  <a:pt x="343" y="1372"/>
                  <a:pt x="343" y="1372"/>
                  <a:pt x="343" y="1372"/>
                </a:cubicBezTo>
                <a:cubicBezTo>
                  <a:pt x="485" y="1766"/>
                  <a:pt x="863" y="2048"/>
                  <a:pt x="1306" y="2048"/>
                </a:cubicBezTo>
                <a:cubicBezTo>
                  <a:pt x="1499" y="2048"/>
                  <a:pt x="1683" y="1994"/>
                  <a:pt x="1840" y="1900"/>
                </a:cubicBezTo>
                <a:cubicBezTo>
                  <a:pt x="1852" y="1893"/>
                  <a:pt x="1859" y="1887"/>
                  <a:pt x="1866" y="1876"/>
                </a:cubicBezTo>
                <a:cubicBezTo>
                  <a:pt x="1873" y="1865"/>
                  <a:pt x="1874" y="1841"/>
                  <a:pt x="1874" y="1841"/>
                </a:cubicBezTo>
                <a:cubicBezTo>
                  <a:pt x="1874" y="1608"/>
                  <a:pt x="1874" y="1608"/>
                  <a:pt x="1874" y="1608"/>
                </a:cubicBezTo>
                <a:cubicBezTo>
                  <a:pt x="1874" y="1608"/>
                  <a:pt x="1874" y="1586"/>
                  <a:pt x="1861" y="1582"/>
                </a:cubicBezTo>
                <a:close/>
              </a:path>
            </a:pathLst>
          </a:custGeom>
          <a:solidFill>
            <a:srgbClr val="C2F51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DCC6850-8236-8522-3ADA-97A7AF1A966D}"/>
              </a:ext>
            </a:extLst>
          </p:cNvPr>
          <p:cNvSpPr/>
          <p:nvPr/>
        </p:nvSpPr>
        <p:spPr>
          <a:xfrm>
            <a:off x="891327" y="2831954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pic>
        <p:nvPicPr>
          <p:cNvPr id="15" name="Grafik 43" descr="Stoppuhr">
            <a:extLst>
              <a:ext uri="{FF2B5EF4-FFF2-40B4-BE49-F238E27FC236}">
                <a16:creationId xmlns:a16="http://schemas.microsoft.com/office/drawing/2014/main" id="{6011D6A9-9816-7197-AEDF-A3C14F713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044" y="2883852"/>
            <a:ext cx="778320" cy="778320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6C0F142A-4CD4-EA4A-1E2C-EEF4F9E28969}"/>
              </a:ext>
            </a:extLst>
          </p:cNvPr>
          <p:cNvSpPr/>
          <p:nvPr/>
        </p:nvSpPr>
        <p:spPr>
          <a:xfrm>
            <a:off x="891327" y="3971650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grpSp>
        <p:nvGrpSpPr>
          <p:cNvPr id="34" name="Gruppieren 179">
            <a:extLst>
              <a:ext uri="{FF2B5EF4-FFF2-40B4-BE49-F238E27FC236}">
                <a16:creationId xmlns:a16="http://schemas.microsoft.com/office/drawing/2014/main" id="{4DA5876C-A802-9CC5-CBBD-F2DC454DB9D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151615" y="4174184"/>
            <a:ext cx="434133" cy="492340"/>
            <a:chOff x="5210175" y="6084888"/>
            <a:chExt cx="568326" cy="644526"/>
          </a:xfrm>
          <a:solidFill>
            <a:srgbClr val="002060"/>
          </a:solidFill>
        </p:grpSpPr>
        <p:sp>
          <p:nvSpPr>
            <p:cNvPr id="35" name="Freeform 324">
              <a:extLst>
                <a:ext uri="{FF2B5EF4-FFF2-40B4-BE49-F238E27FC236}">
                  <a16:creationId xmlns:a16="http://schemas.microsoft.com/office/drawing/2014/main" id="{8CDD3B0F-A903-4146-4498-CF13EA7CE231}"/>
                </a:ext>
              </a:extLst>
            </p:cNvPr>
            <p:cNvSpPr>
              <a:spLocks/>
            </p:cNvSpPr>
            <p:nvPr/>
          </p:nvSpPr>
          <p:spPr bwMode="gray">
            <a:xfrm>
              <a:off x="5210175" y="6654801"/>
              <a:ext cx="479425" cy="74613"/>
            </a:xfrm>
            <a:custGeom>
              <a:avLst/>
              <a:gdLst>
                <a:gd name="T0" fmla="*/ 121 w 128"/>
                <a:gd name="T1" fmla="*/ 0 h 20"/>
                <a:gd name="T2" fmla="*/ 4 w 128"/>
                <a:gd name="T3" fmla="*/ 0 h 20"/>
                <a:gd name="T4" fmla="*/ 0 w 128"/>
                <a:gd name="T5" fmla="*/ 6 h 20"/>
                <a:gd name="T6" fmla="*/ 0 w 128"/>
                <a:gd name="T7" fmla="*/ 9 h 20"/>
                <a:gd name="T8" fmla="*/ 0 w 128"/>
                <a:gd name="T9" fmla="*/ 14 h 20"/>
                <a:gd name="T10" fmla="*/ 0 w 128"/>
                <a:gd name="T11" fmla="*/ 20 h 20"/>
                <a:gd name="T12" fmla="*/ 4 w 128"/>
                <a:gd name="T13" fmla="*/ 20 h 20"/>
                <a:gd name="T14" fmla="*/ 121 w 128"/>
                <a:gd name="T15" fmla="*/ 20 h 20"/>
                <a:gd name="T16" fmla="*/ 128 w 128"/>
                <a:gd name="T17" fmla="*/ 20 h 20"/>
                <a:gd name="T18" fmla="*/ 128 w 128"/>
                <a:gd name="T19" fmla="*/ 14 h 20"/>
                <a:gd name="T20" fmla="*/ 128 w 128"/>
                <a:gd name="T21" fmla="*/ 9 h 20"/>
                <a:gd name="T22" fmla="*/ 128 w 128"/>
                <a:gd name="T23" fmla="*/ 6 h 20"/>
                <a:gd name="T24" fmla="*/ 121 w 128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0">
                  <a:moveTo>
                    <a:pt x="12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21" y="20"/>
                    <a:pt x="121" y="20"/>
                    <a:pt x="121" y="20"/>
                  </a:cubicBezTo>
                  <a:cubicBezTo>
                    <a:pt x="127" y="20"/>
                    <a:pt x="128" y="20"/>
                    <a:pt x="128" y="20"/>
                  </a:cubicBezTo>
                  <a:cubicBezTo>
                    <a:pt x="128" y="12"/>
                    <a:pt x="128" y="14"/>
                    <a:pt x="128" y="14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2"/>
                    <a:pt x="125" y="0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25">
              <a:extLst>
                <a:ext uri="{FF2B5EF4-FFF2-40B4-BE49-F238E27FC236}">
                  <a16:creationId xmlns:a16="http://schemas.microsoft.com/office/drawing/2014/main" id="{2A379FE5-9397-7AEC-CD66-CE4EC240BFC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284788" y="6084888"/>
              <a:ext cx="493713" cy="550863"/>
            </a:xfrm>
            <a:custGeom>
              <a:avLst/>
              <a:gdLst>
                <a:gd name="T0" fmla="*/ 127 w 132"/>
                <a:gd name="T1" fmla="*/ 53 h 147"/>
                <a:gd name="T2" fmla="*/ 125 w 132"/>
                <a:gd name="T3" fmla="*/ 50 h 147"/>
                <a:gd name="T4" fmla="*/ 108 w 132"/>
                <a:gd name="T5" fmla="*/ 39 h 147"/>
                <a:gd name="T6" fmla="*/ 87 w 132"/>
                <a:gd name="T7" fmla="*/ 17 h 147"/>
                <a:gd name="T8" fmla="*/ 86 w 132"/>
                <a:gd name="T9" fmla="*/ 17 h 147"/>
                <a:gd name="T10" fmla="*/ 69 w 132"/>
                <a:gd name="T11" fmla="*/ 0 h 147"/>
                <a:gd name="T12" fmla="*/ 17 w 132"/>
                <a:gd name="T13" fmla="*/ 0 h 147"/>
                <a:gd name="T14" fmla="*/ 0 w 132"/>
                <a:gd name="T15" fmla="*/ 17 h 147"/>
                <a:gd name="T16" fmla="*/ 0 w 132"/>
                <a:gd name="T17" fmla="*/ 21 h 147"/>
                <a:gd name="T18" fmla="*/ 0 w 132"/>
                <a:gd name="T19" fmla="*/ 124 h 147"/>
                <a:gd name="T20" fmla="*/ 0 w 132"/>
                <a:gd name="T21" fmla="*/ 140 h 147"/>
                <a:gd name="T22" fmla="*/ 17 w 132"/>
                <a:gd name="T23" fmla="*/ 140 h 147"/>
                <a:gd name="T24" fmla="*/ 69 w 132"/>
                <a:gd name="T25" fmla="*/ 140 h 147"/>
                <a:gd name="T26" fmla="*/ 84 w 132"/>
                <a:gd name="T27" fmla="*/ 140 h 147"/>
                <a:gd name="T28" fmla="*/ 84 w 132"/>
                <a:gd name="T29" fmla="*/ 124 h 147"/>
                <a:gd name="T30" fmla="*/ 84 w 132"/>
                <a:gd name="T31" fmla="*/ 82 h 147"/>
                <a:gd name="T32" fmla="*/ 100 w 132"/>
                <a:gd name="T33" fmla="*/ 98 h 147"/>
                <a:gd name="T34" fmla="*/ 100 w 132"/>
                <a:gd name="T35" fmla="*/ 131 h 147"/>
                <a:gd name="T36" fmla="*/ 116 w 132"/>
                <a:gd name="T37" fmla="*/ 147 h 147"/>
                <a:gd name="T38" fmla="*/ 132 w 132"/>
                <a:gd name="T39" fmla="*/ 131 h 147"/>
                <a:gd name="T40" fmla="*/ 132 w 132"/>
                <a:gd name="T41" fmla="*/ 87 h 147"/>
                <a:gd name="T42" fmla="*/ 132 w 132"/>
                <a:gd name="T43" fmla="*/ 85 h 147"/>
                <a:gd name="T44" fmla="*/ 127 w 132"/>
                <a:gd name="T45" fmla="*/ 53 h 147"/>
                <a:gd name="T46" fmla="*/ 16 w 132"/>
                <a:gd name="T47" fmla="*/ 50 h 147"/>
                <a:gd name="T48" fmla="*/ 16 w 132"/>
                <a:gd name="T49" fmla="*/ 22 h 147"/>
                <a:gd name="T50" fmla="*/ 24 w 132"/>
                <a:gd name="T51" fmla="*/ 16 h 147"/>
                <a:gd name="T52" fmla="*/ 62 w 132"/>
                <a:gd name="T53" fmla="*/ 16 h 147"/>
                <a:gd name="T54" fmla="*/ 68 w 132"/>
                <a:gd name="T55" fmla="*/ 22 h 147"/>
                <a:gd name="T56" fmla="*/ 68 w 132"/>
                <a:gd name="T57" fmla="*/ 50 h 147"/>
                <a:gd name="T58" fmla="*/ 62 w 132"/>
                <a:gd name="T59" fmla="*/ 56 h 147"/>
                <a:gd name="T60" fmla="*/ 24 w 132"/>
                <a:gd name="T61" fmla="*/ 56 h 147"/>
                <a:gd name="T62" fmla="*/ 16 w 132"/>
                <a:gd name="T63" fmla="*/ 50 h 147"/>
                <a:gd name="T64" fmla="*/ 120 w 132"/>
                <a:gd name="T65" fmla="*/ 131 h 147"/>
                <a:gd name="T66" fmla="*/ 116 w 132"/>
                <a:gd name="T67" fmla="*/ 136 h 147"/>
                <a:gd name="T68" fmla="*/ 112 w 132"/>
                <a:gd name="T69" fmla="*/ 131 h 147"/>
                <a:gd name="T70" fmla="*/ 112 w 132"/>
                <a:gd name="T71" fmla="*/ 98 h 147"/>
                <a:gd name="T72" fmla="*/ 84 w 132"/>
                <a:gd name="T73" fmla="*/ 71 h 147"/>
                <a:gd name="T74" fmla="*/ 84 w 132"/>
                <a:gd name="T75" fmla="*/ 32 h 147"/>
                <a:gd name="T76" fmla="*/ 99 w 132"/>
                <a:gd name="T77" fmla="*/ 46 h 147"/>
                <a:gd name="T78" fmla="*/ 104 w 132"/>
                <a:gd name="T79" fmla="*/ 74 h 147"/>
                <a:gd name="T80" fmla="*/ 107 w 132"/>
                <a:gd name="T81" fmla="*/ 78 h 147"/>
                <a:gd name="T82" fmla="*/ 120 w 132"/>
                <a:gd name="T83" fmla="*/ 87 h 147"/>
                <a:gd name="T84" fmla="*/ 120 w 132"/>
                <a:gd name="T85" fmla="*/ 13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147">
                  <a:moveTo>
                    <a:pt x="127" y="53"/>
                  </a:moveTo>
                  <a:cubicBezTo>
                    <a:pt x="127" y="52"/>
                    <a:pt x="126" y="51"/>
                    <a:pt x="125" y="50"/>
                  </a:cubicBezTo>
                  <a:cubicBezTo>
                    <a:pt x="108" y="39"/>
                    <a:pt x="108" y="39"/>
                    <a:pt x="108" y="39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7"/>
                    <a:pt x="78" y="0"/>
                    <a:pt x="69" y="0"/>
                  </a:cubicBezTo>
                  <a:cubicBezTo>
                    <a:pt x="69" y="0"/>
                    <a:pt x="69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7"/>
                    <a:pt x="0" y="17"/>
                    <a:pt x="0" y="21"/>
                  </a:cubicBezTo>
                  <a:cubicBezTo>
                    <a:pt x="0" y="21"/>
                    <a:pt x="0" y="21"/>
                    <a:pt x="0" y="124"/>
                  </a:cubicBezTo>
                  <a:cubicBezTo>
                    <a:pt x="0" y="124"/>
                    <a:pt x="0" y="124"/>
                    <a:pt x="0" y="140"/>
                  </a:cubicBezTo>
                  <a:cubicBezTo>
                    <a:pt x="0" y="140"/>
                    <a:pt x="0" y="140"/>
                    <a:pt x="17" y="140"/>
                  </a:cubicBezTo>
                  <a:cubicBezTo>
                    <a:pt x="17" y="140"/>
                    <a:pt x="17" y="140"/>
                    <a:pt x="69" y="140"/>
                  </a:cubicBezTo>
                  <a:cubicBezTo>
                    <a:pt x="69" y="140"/>
                    <a:pt x="68" y="140"/>
                    <a:pt x="84" y="140"/>
                  </a:cubicBezTo>
                  <a:cubicBezTo>
                    <a:pt x="84" y="140"/>
                    <a:pt x="84" y="141"/>
                    <a:pt x="84" y="124"/>
                  </a:cubicBezTo>
                  <a:cubicBezTo>
                    <a:pt x="84" y="124"/>
                    <a:pt x="84" y="124"/>
                    <a:pt x="84" y="82"/>
                  </a:cubicBezTo>
                  <a:cubicBezTo>
                    <a:pt x="92" y="83"/>
                    <a:pt x="100" y="86"/>
                    <a:pt x="100" y="98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100" y="137"/>
                    <a:pt x="104" y="147"/>
                    <a:pt x="116" y="147"/>
                  </a:cubicBezTo>
                  <a:cubicBezTo>
                    <a:pt x="129" y="147"/>
                    <a:pt x="132" y="137"/>
                    <a:pt x="132" y="131"/>
                  </a:cubicBezTo>
                  <a:cubicBezTo>
                    <a:pt x="132" y="87"/>
                    <a:pt x="132" y="87"/>
                    <a:pt x="132" y="87"/>
                  </a:cubicBezTo>
                  <a:cubicBezTo>
                    <a:pt x="132" y="86"/>
                    <a:pt x="132" y="86"/>
                    <a:pt x="132" y="85"/>
                  </a:cubicBezTo>
                  <a:cubicBezTo>
                    <a:pt x="127" y="53"/>
                    <a:pt x="127" y="53"/>
                    <a:pt x="127" y="53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22"/>
                  </a:cubicBezTo>
                  <a:cubicBezTo>
                    <a:pt x="16" y="18"/>
                    <a:pt x="19" y="16"/>
                    <a:pt x="24" y="16"/>
                  </a:cubicBezTo>
                  <a:cubicBezTo>
                    <a:pt x="24" y="16"/>
                    <a:pt x="24" y="16"/>
                    <a:pt x="62" y="16"/>
                  </a:cubicBezTo>
                  <a:cubicBezTo>
                    <a:pt x="66" y="16"/>
                    <a:pt x="68" y="18"/>
                    <a:pt x="68" y="2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4"/>
                    <a:pt x="66" y="56"/>
                    <a:pt x="62" y="56"/>
                  </a:cubicBezTo>
                  <a:cubicBezTo>
                    <a:pt x="62" y="56"/>
                    <a:pt x="62" y="56"/>
                    <a:pt x="24" y="56"/>
                  </a:cubicBezTo>
                  <a:cubicBezTo>
                    <a:pt x="19" y="56"/>
                    <a:pt x="16" y="54"/>
                    <a:pt x="16" y="50"/>
                  </a:cubicBezTo>
                  <a:close/>
                  <a:moveTo>
                    <a:pt x="120" y="131"/>
                  </a:moveTo>
                  <a:cubicBezTo>
                    <a:pt x="120" y="134"/>
                    <a:pt x="121" y="136"/>
                    <a:pt x="116" y="136"/>
                  </a:cubicBezTo>
                  <a:cubicBezTo>
                    <a:pt x="111" y="136"/>
                    <a:pt x="112" y="134"/>
                    <a:pt x="112" y="131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112" y="78"/>
                    <a:pt x="96" y="72"/>
                    <a:pt x="84" y="71"/>
                  </a:cubicBezTo>
                  <a:cubicBezTo>
                    <a:pt x="84" y="60"/>
                    <a:pt x="84" y="47"/>
                    <a:pt x="84" y="32"/>
                  </a:cubicBezTo>
                  <a:cubicBezTo>
                    <a:pt x="100" y="46"/>
                    <a:pt x="99" y="46"/>
                    <a:pt x="99" y="46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5" y="75"/>
                    <a:pt x="106" y="77"/>
                    <a:pt x="107" y="78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131"/>
                    <a:pt x="120" y="131"/>
                    <a:pt x="12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Ellipse 40">
            <a:extLst>
              <a:ext uri="{FF2B5EF4-FFF2-40B4-BE49-F238E27FC236}">
                <a16:creationId xmlns:a16="http://schemas.microsoft.com/office/drawing/2014/main" id="{C43B9952-6306-F390-7E72-740FF37D5BA0}"/>
              </a:ext>
            </a:extLst>
          </p:cNvPr>
          <p:cNvSpPr/>
          <p:nvPr/>
        </p:nvSpPr>
        <p:spPr>
          <a:xfrm>
            <a:off x="891800" y="5113004"/>
            <a:ext cx="900000" cy="900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/>
          </a:p>
        </p:txBody>
      </p:sp>
      <p:pic>
        <p:nvPicPr>
          <p:cNvPr id="42" name="Grafik 4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117964E2-054A-E59C-6A34-FFC463DE161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00" y="5285028"/>
            <a:ext cx="570921" cy="570921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D6C559FF-9744-F76D-ED5B-EC244713A932}"/>
              </a:ext>
            </a:extLst>
          </p:cNvPr>
          <p:cNvSpPr txBox="1"/>
          <p:nvPr/>
        </p:nvSpPr>
        <p:spPr>
          <a:xfrm>
            <a:off x="2028080" y="2004186"/>
            <a:ext cx="1802674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Cost Track (MCT)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DDD9440D-DD5C-573A-9FC2-318A32DAE036}"/>
              </a:ext>
            </a:extLst>
          </p:cNvPr>
          <p:cNvSpPr txBox="1"/>
          <p:nvPr/>
        </p:nvSpPr>
        <p:spPr>
          <a:xfrm>
            <a:off x="2028080" y="3078166"/>
            <a:ext cx="1802674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Time Track (MTT)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00D7A83-A439-F915-8FED-570BFBD2B4E4}"/>
              </a:ext>
            </a:extLst>
          </p:cNvPr>
          <p:cNvSpPr txBox="1"/>
          <p:nvPr/>
        </p:nvSpPr>
        <p:spPr>
          <a:xfrm>
            <a:off x="2027646" y="4170197"/>
            <a:ext cx="1802674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Fuel Track (MFT)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FDA8ED4-A23D-DC87-C489-3D721B26A98B}"/>
              </a:ext>
            </a:extLst>
          </p:cNvPr>
          <p:cNvSpPr txBox="1"/>
          <p:nvPr/>
        </p:nvSpPr>
        <p:spPr>
          <a:xfrm>
            <a:off x="1866773" y="5362302"/>
            <a:ext cx="2124419" cy="4367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GB" sz="1400" dirty="0"/>
              <a:t>Minimum Distance Track (MDT)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2A550CE-3C62-43B8-FF33-4B14C7B16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877" y="1501601"/>
            <a:ext cx="2739777" cy="4597572"/>
          </a:xfrm>
          <a:prstGeom prst="rect">
            <a:avLst/>
          </a:prstGeom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Pfeil: Chevron 16">
            <a:extLst>
              <a:ext uri="{FF2B5EF4-FFF2-40B4-BE49-F238E27FC236}">
                <a16:creationId xmlns:a16="http://schemas.microsoft.com/office/drawing/2014/main" id="{84ECF51F-86E9-1433-8E55-BD41171D5CF4}"/>
              </a:ext>
            </a:extLst>
          </p:cNvPr>
          <p:cNvSpPr/>
          <p:nvPr/>
        </p:nvSpPr>
        <p:spPr>
          <a:xfrm>
            <a:off x="4716273" y="1869687"/>
            <a:ext cx="245807" cy="672292"/>
          </a:xfrm>
          <a:prstGeom prst="chevron">
            <a:avLst>
              <a:gd name="adj" fmla="val 66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en-GB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7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66FCC-52C5-7C22-A8FF-1E34DF781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3"/>
            </a:pPr>
            <a:r>
              <a:rPr lang="de-DE" dirty="0"/>
              <a:t>Quantitative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A2B5F0-8050-7116-BAA7-C55DF33A8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800" dirty="0"/>
              <a:t>Demand elasticity with different ARLCCs (own illustration)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10917B-698A-D550-8CD2-D30DCD496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8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E8E0867-ADF5-02FA-5DEA-C19528D3C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FEFB6C-D2E2-3DDA-4CBA-58ABDADB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525" y="929482"/>
            <a:ext cx="7162949" cy="51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0836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4A26-FA3F-B919-63F5-D13BE30FC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52D16-6CDB-320B-AEFF-4D628303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 startAt="3"/>
            </a:pPr>
            <a:r>
              <a:rPr lang="de-DE" dirty="0"/>
              <a:t>Quantitative </a:t>
            </a:r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63D0E2-BE44-75E2-C35A-9B8E091A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Demand is highly inelastic regarding ATC charges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7D8708-A386-468A-0B4C-277157E1ED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800" dirty="0"/>
              <a:t>Demand elasticity with different ARLCCs (own illustration)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8B5F21-B734-1B9B-173F-57482FF6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DBF39-A922-4EC9-85F9-8977E485E505}" type="slidenum">
              <a:rPr lang="de-DE" smtClean="0"/>
              <a:t>9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185A01B-DB08-6E70-7E35-7F670D7A6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InterFAB Research Workshop / 19.04.2024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D87645A-B557-C128-B235-7DBA2E536184}"/>
              </a:ext>
            </a:extLst>
          </p:cNvPr>
          <p:cNvSpPr txBox="1"/>
          <p:nvPr/>
        </p:nvSpPr>
        <p:spPr>
          <a:xfrm>
            <a:off x="7064894" y="2531991"/>
            <a:ext cx="4341092" cy="2126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 algn="just">
              <a:lnSpc>
                <a:spcPct val="105000"/>
              </a:lnSpc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dirty="0"/>
              <a:t>Demand decreases with an increase in the ED unit rate (UR)</a:t>
            </a:r>
          </a:p>
          <a:p>
            <a:pPr marL="742950" lvl="1" indent="-285750" algn="just">
              <a:lnSpc>
                <a:spcPct val="105000"/>
              </a:lnSpc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en-US" dirty="0"/>
              <a:t>Stronger adjustments at low fuel prices (ARLCC)</a:t>
            </a:r>
          </a:p>
          <a:p>
            <a:pPr marL="742950" lvl="1" indent="-285750" algn="just">
              <a:lnSpc>
                <a:spcPct val="105000"/>
              </a:lnSpc>
              <a:spcAft>
                <a:spcPts val="1200"/>
              </a:spcAft>
              <a:buFont typeface="Arial" panose="020B0604020202020204" pitchFamily="34" charset="0"/>
              <a:buChar char="→"/>
            </a:pPr>
            <a:r>
              <a:rPr lang="de-DE" dirty="0"/>
              <a:t>Overall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en-GB" dirty="0"/>
              <a:t>inelastic</a:t>
            </a:r>
            <a:r>
              <a:rPr lang="de-DE" dirty="0"/>
              <a:t> </a:t>
            </a:r>
            <a:r>
              <a:rPr lang="de-DE" dirty="0" err="1"/>
              <a:t>demand</a:t>
            </a:r>
            <a:endParaRPr lang="de-DE" dirty="0"/>
          </a:p>
          <a:p>
            <a:pPr algn="just">
              <a:lnSpc>
                <a:spcPct val="105000"/>
              </a:lnSpc>
            </a:pPr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4D61D03-8E5C-0106-A6FB-EF30DFD7F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367166"/>
            <a:ext cx="6320732" cy="4584958"/>
          </a:xfrm>
          <a:prstGeom prst="rect">
            <a:avLst/>
          </a:prstGeom>
        </p:spPr>
      </p:pic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74FF63C-AAA6-E423-C7ED-C76403AC24C7}"/>
              </a:ext>
            </a:extLst>
          </p:cNvPr>
          <p:cNvSpPr/>
          <p:nvPr/>
        </p:nvSpPr>
        <p:spPr>
          <a:xfrm>
            <a:off x="333375" y="1346690"/>
            <a:ext cx="6829425" cy="4623060"/>
          </a:xfrm>
          <a:prstGeom prst="homePlate">
            <a:avLst>
              <a:gd name="adj" fmla="val 7815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5000"/>
              </a:lnSpc>
            </a:pP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188676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utsche Flugsicherung">
  <a:themeElements>
    <a:clrScheme name="Benutzerdefiniert 237">
      <a:dk1>
        <a:srgbClr val="666666"/>
      </a:dk1>
      <a:lt1>
        <a:sysClr val="window" lastClr="FFFFFF"/>
      </a:lt1>
      <a:dk2>
        <a:srgbClr val="000000"/>
      </a:dk2>
      <a:lt2>
        <a:srgbClr val="E7EEFA"/>
      </a:lt2>
      <a:accent1>
        <a:srgbClr val="0A3D87"/>
      </a:accent1>
      <a:accent2>
        <a:srgbClr val="C2F51A"/>
      </a:accent2>
      <a:accent3>
        <a:srgbClr val="0F59D1"/>
      </a:accent3>
      <a:accent4>
        <a:srgbClr val="42E0B8"/>
      </a:accent4>
      <a:accent5>
        <a:srgbClr val="822EBA"/>
      </a:accent5>
      <a:accent6>
        <a:srgbClr val="FFE012"/>
      </a:accent6>
      <a:hlink>
        <a:srgbClr val="666666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05000"/>
          </a:lnSpc>
          <a:defRPr sz="1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05000"/>
          </a:lnSpc>
          <a:defRPr sz="1400" smtClean="0"/>
        </a:defPPr>
      </a:lstStyle>
    </a:txDef>
  </a:objectDefaults>
  <a:extraClrSchemeLst/>
  <a:custClrLst>
    <a:custClr name="Orange 600">
      <a:srgbClr val="FF961B"/>
    </a:custClr>
    <a:custClr name="Light Blue 300">
      <a:srgbClr val="B7CEF1"/>
    </a:custClr>
    <a:custClr name="Light Blue 800">
      <a:srgbClr val="0C49A8"/>
    </a:custClr>
    <a:custClr name="Turquoise 300">
      <a:srgbClr val="98EED8"/>
    </a:custClr>
    <a:custClr name="Turquoise 800">
      <a:srgbClr val="2B9177"/>
    </a:custClr>
    <a:custClr name="Violet 300">
      <a:srgbClr val="D9C0EA"/>
    </a:custClr>
    <a:custClr name="Violet 800">
      <a:srgbClr val="672595"/>
    </a:custClr>
    <a:custClr name="Yellow 300">
      <a:srgbClr val="FFEE7D"/>
    </a:custClr>
    <a:custClr name="Yellow 800">
      <a:srgbClr val="CCB30E"/>
    </a:custClr>
    <a:custClr name="Orange 300">
      <a:srgbClr val="FFD098"/>
    </a:custClr>
    <a:custClr name="Orange 800">
      <a:srgbClr val="CC7815"/>
    </a:custClr>
    <a:custClr name="Red 700">
      <a:srgbClr val="EB1914"/>
    </a:custClr>
  </a:custClrLst>
  <a:extLst>
    <a:ext uri="{05A4C25C-085E-4340-85A3-A5531E510DB2}">
      <thm15:themeFamily xmlns:thm15="http://schemas.microsoft.com/office/thememl/2012/main" name="DFS_PowerPoint-Master.potx  -  Schreibgeschützt" id="{F54B79DB-C321-446A-A837-4F346F4FA63D}" vid="{51776E9B-704B-4953-99D4-566749197F10}"/>
    </a:ext>
  </a:extLst>
</a:theme>
</file>

<file path=ppt/theme/theme2.xml><?xml version="1.0" encoding="utf-8"?>
<a:theme xmlns:a="http://schemas.openxmlformats.org/drawingml/2006/main" name="Office">
  <a:themeElements>
    <a:clrScheme name="Benutzerdefiniert 237">
      <a:dk1>
        <a:srgbClr val="666666"/>
      </a:dk1>
      <a:lt1>
        <a:sysClr val="window" lastClr="FFFFFF"/>
      </a:lt1>
      <a:dk2>
        <a:srgbClr val="000000"/>
      </a:dk2>
      <a:lt2>
        <a:srgbClr val="E7EEFA"/>
      </a:lt2>
      <a:accent1>
        <a:srgbClr val="0A3D87"/>
      </a:accent1>
      <a:accent2>
        <a:srgbClr val="C2F51A"/>
      </a:accent2>
      <a:accent3>
        <a:srgbClr val="0F59D1"/>
      </a:accent3>
      <a:accent4>
        <a:srgbClr val="42E0B8"/>
      </a:accent4>
      <a:accent5>
        <a:srgbClr val="822EBA"/>
      </a:accent5>
      <a:accent6>
        <a:srgbClr val="FFE012"/>
      </a:accent6>
      <a:hlink>
        <a:srgbClr val="666666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37">
      <a:dk1>
        <a:srgbClr val="666666"/>
      </a:dk1>
      <a:lt1>
        <a:sysClr val="window" lastClr="FFFFFF"/>
      </a:lt1>
      <a:dk2>
        <a:srgbClr val="000000"/>
      </a:dk2>
      <a:lt2>
        <a:srgbClr val="E7EEFA"/>
      </a:lt2>
      <a:accent1>
        <a:srgbClr val="0A3D87"/>
      </a:accent1>
      <a:accent2>
        <a:srgbClr val="C2F51A"/>
      </a:accent2>
      <a:accent3>
        <a:srgbClr val="0F59D1"/>
      </a:accent3>
      <a:accent4>
        <a:srgbClr val="42E0B8"/>
      </a:accent4>
      <a:accent5>
        <a:srgbClr val="822EBA"/>
      </a:accent5>
      <a:accent6>
        <a:srgbClr val="FFE012"/>
      </a:accent6>
      <a:hlink>
        <a:srgbClr val="666666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2310E041A5CD44A741E919B6399F3F" ma:contentTypeVersion="7" ma:contentTypeDescription="Ein neues Dokument erstellen." ma:contentTypeScope="" ma:versionID="43d82a6d4ee3dfd50911137eb7bbfc04">
  <xsd:schema xmlns:xsd="http://www.w3.org/2001/XMLSchema" xmlns:xs="http://www.w3.org/2001/XMLSchema" xmlns:p="http://schemas.microsoft.com/office/2006/metadata/properties" xmlns:ns2="ae828437-67aa-4857-a9e8-4992dff22bdc" xmlns:ns3="eb411661-492b-4037-acfd-610df89f1595" targetNamespace="http://schemas.microsoft.com/office/2006/metadata/properties" ma:root="true" ma:fieldsID="d8701d3050d76c5a711181ca252cbecd" ns2:_="" ns3:_="">
    <xsd:import namespace="ae828437-67aa-4857-a9e8-4992dff22bdc"/>
    <xsd:import namespace="eb411661-492b-4037-acfd-610df89f15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28437-67aa-4857-a9e8-4992dff22b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11661-492b-4037-acfd-610df89f1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7AE37-7277-4F2E-8D33-4FB00325DC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BED5E-45A6-4299-99A5-25FEAF2F7FF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FD19C8-B8B7-43BD-9E46-34716FDB42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28437-67aa-4857-a9e8-4992dff22bdc"/>
    <ds:schemaRef ds:uri="eb411661-492b-4037-acfd-610df89f15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DFS_PowerPoint-Master</Template>
  <TotalTime>0</TotalTime>
  <Words>896</Words>
  <Application>Microsoft Office PowerPoint</Application>
  <PresentationFormat>Breitbild</PresentationFormat>
  <Paragraphs>161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Symbol</vt:lpstr>
      <vt:lpstr>Wingdings</vt:lpstr>
      <vt:lpstr>Deutsche Flugsicherung</vt:lpstr>
      <vt:lpstr>Inefficiencies due to heterogeneous ATC charges</vt:lpstr>
      <vt:lpstr>PowerPoint-Präsentation</vt:lpstr>
      <vt:lpstr>Agenda</vt:lpstr>
      <vt:lpstr>Situation &amp; Research question</vt:lpstr>
      <vt:lpstr>Methodology</vt:lpstr>
      <vt:lpstr>Methodology</vt:lpstr>
      <vt:lpstr>Methodology</vt:lpstr>
      <vt:lpstr>Quantitative results</vt:lpstr>
      <vt:lpstr>Quantitative results</vt:lpstr>
      <vt:lpstr>Qualitative validation and interpretation</vt:lpstr>
      <vt:lpstr>Conclusion &amp; Outlook</vt:lpstr>
      <vt:lpstr>List of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Zweite Zeile</dc:title>
  <dc:creator>Brüggenkamp, Gavin</dc:creator>
  <cp:lastModifiedBy>Mandry, Rüdiger</cp:lastModifiedBy>
  <cp:revision>2</cp:revision>
  <dcterms:created xsi:type="dcterms:W3CDTF">2023-08-07T08:02:27Z</dcterms:created>
  <dcterms:modified xsi:type="dcterms:W3CDTF">2024-04-09T07:14:26Z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139dd5-5437-48fa-b8d8-ae2039d7b302_Enabled">
    <vt:lpwstr>true</vt:lpwstr>
  </property>
  <property fmtid="{D5CDD505-2E9C-101B-9397-08002B2CF9AE}" pid="3" name="MSIP_Label_73139dd5-5437-48fa-b8d8-ae2039d7b302_SetDate">
    <vt:lpwstr>2021-05-17T07:26:53Z</vt:lpwstr>
  </property>
  <property fmtid="{D5CDD505-2E9C-101B-9397-08002B2CF9AE}" pid="4" name="MSIP_Label_73139dd5-5437-48fa-b8d8-ae2039d7b302_Method">
    <vt:lpwstr>Standard</vt:lpwstr>
  </property>
  <property fmtid="{D5CDD505-2E9C-101B-9397-08002B2CF9AE}" pid="5" name="MSIP_Label_73139dd5-5437-48fa-b8d8-ae2039d7b302_Name">
    <vt:lpwstr>Intern</vt:lpwstr>
  </property>
  <property fmtid="{D5CDD505-2E9C-101B-9397-08002B2CF9AE}" pid="6" name="MSIP_Label_73139dd5-5437-48fa-b8d8-ae2039d7b302_SiteId">
    <vt:lpwstr>682f2e1b-bcff-4594-9bad-1dd130bf0ab2</vt:lpwstr>
  </property>
  <property fmtid="{D5CDD505-2E9C-101B-9397-08002B2CF9AE}" pid="7" name="MSIP_Label_73139dd5-5437-48fa-b8d8-ae2039d7b302_ActionId">
    <vt:lpwstr>a080c11b-90d3-4f43-a91b-00009c294d87</vt:lpwstr>
  </property>
  <property fmtid="{D5CDD505-2E9C-101B-9397-08002B2CF9AE}" pid="8" name="MSIP_Label_73139dd5-5437-48fa-b8d8-ae2039d7b302_ContentBits">
    <vt:lpwstr>0</vt:lpwstr>
  </property>
  <property fmtid="{D5CDD505-2E9C-101B-9397-08002B2CF9AE}" pid="9" name="ContentTypeId">
    <vt:lpwstr>0x010100782310E041A5CD44A741E919B6399F3F</vt:lpwstr>
  </property>
</Properties>
</file>